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9" r:id="rId14"/>
    <p:sldId id="280" r:id="rId15"/>
    <p:sldId id="281" r:id="rId16"/>
    <p:sldId id="283" r:id="rId17"/>
    <p:sldId id="284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48"/>
    <a:srgbClr val="DBE00F"/>
    <a:srgbClr val="3BB441"/>
    <a:srgbClr val="D09338"/>
    <a:srgbClr val="BA8CDC"/>
    <a:srgbClr val="C9A4E4"/>
    <a:srgbClr val="FF8F8F"/>
    <a:srgbClr val="FF7171"/>
    <a:srgbClr val="FF1E1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8" autoAdjust="0"/>
    <p:restoredTop sz="95782" autoAdjust="0"/>
  </p:normalViewPr>
  <p:slideViewPr>
    <p:cSldViewPr snapToGrid="0">
      <p:cViewPr>
        <p:scale>
          <a:sx n="89" d="100"/>
          <a:sy n="89" d="100"/>
        </p:scale>
        <p:origin x="1080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BB045-0AF0-4757-BFD6-BD6013F37F99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9158E-2DAC-482D-86A6-7659EF9147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6695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BD191-1709-4363-92F8-48F884B88195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F26C6-846B-4954-8F79-ADCD77D90E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75497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63C3753-54BD-134F-9EC2-9CF870311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7079"/>
            <a:ext cx="10515600" cy="492831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95000"/>
                    <a:lumOff val="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noProof="0" dirty="0"/>
              <a:t>Title of the conference/meeting/other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22041C5D-E282-6D4A-93B3-AA049C1630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8085" y="2887310"/>
            <a:ext cx="2155825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 lvl="0"/>
            <a:r>
              <a:rPr lang="en-US" sz="2000" b="0" i="0" noProof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Name</a:t>
            </a:r>
            <a:endParaRPr lang="en-US" noProof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E8BE7D82-DB15-DF43-BCDE-294BAEA843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6841" y="1568450"/>
            <a:ext cx="821831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noProof="0"/>
              <a:t>Presentation title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94DAE88A-FED4-5447-8C6B-2C265DBA3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2220" y="6453983"/>
            <a:ext cx="2347559" cy="3261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fr-FR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3759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B0E0A585-D07D-8543-8E42-19F83C466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479344" y="6459007"/>
            <a:ext cx="1233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fld id="{B89999E0-4631-D74D-B45B-6E5C0D76ECAC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AFC24E-332C-AE41-A132-B7D3FD566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1680"/>
            <a:ext cx="10515600" cy="461787"/>
          </a:xfrm>
          <a:prstGeom prst="rect">
            <a:avLst/>
          </a:prstGeom>
        </p:spPr>
        <p:txBody>
          <a:bodyPr anchor="ctr"/>
          <a:lstStyle>
            <a:lvl1pPr>
              <a:defRPr sz="24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noProof="0" dirty="0"/>
              <a:t>Summary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107CBED-39CC-5A4C-9245-ECC60F71D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8355" y="1533612"/>
            <a:ext cx="6615290" cy="41570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0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>
              <a:lnSpc>
                <a:spcPct val="100000"/>
              </a:lnSpc>
              <a:buFont typeface="Wingdings" pitchFamily="2" charset="2"/>
              <a:buChar char="§"/>
              <a:defRPr sz="2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400" indent="0" algn="l">
              <a:lnSpc>
                <a:spcPct val="100000"/>
              </a:lnSpc>
              <a:buNone/>
              <a:defRPr sz="1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algn="l">
              <a:lnSpc>
                <a:spcPct val="100000"/>
              </a:lnSpc>
              <a:defRPr sz="1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algn="l">
              <a:lnSpc>
                <a:spcPct val="100000"/>
              </a:lnSpc>
              <a:defRPr sz="1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2"/>
            <a:endParaRPr lang="fr-FR" dirty="0"/>
          </a:p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2"/>
            <a:endParaRPr lang="fr-FR" dirty="0"/>
          </a:p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2"/>
            <a:endParaRPr lang="fr-FR" dirty="0"/>
          </a:p>
          <a:p>
            <a:pPr lvl="0"/>
            <a:endParaRPr lang="fr-FR" dirty="0"/>
          </a:p>
          <a:p>
            <a:pPr lvl="2"/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44E04F-A0C9-7F4A-9028-0C28D829F4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1393" y="1533612"/>
            <a:ext cx="4039584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181680"/>
            <a:ext cx="10515600" cy="461787"/>
          </a:xfrm>
          <a:prstGeom prst="rect">
            <a:avLst/>
          </a:prstGeom>
        </p:spPr>
        <p:txBody>
          <a:bodyPr anchor="ctr"/>
          <a:lstStyle>
            <a:lvl1pPr>
              <a:defRPr sz="24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noProof="0" dirty="0"/>
              <a:t>Title of the slide / Conclusions / Acknowledgements 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2019CC3B-4640-6E4D-BB9A-A5E0ADA28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479344" y="6459007"/>
            <a:ext cx="1233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fld id="{B89999E0-4631-D74D-B45B-6E5C0D76ECAC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B130E-B0C1-2597-56C8-5F8EAD9522B2}"/>
              </a:ext>
            </a:extLst>
          </p:cNvPr>
          <p:cNvSpPr/>
          <p:nvPr userDrawn="1"/>
        </p:nvSpPr>
        <p:spPr>
          <a:xfrm>
            <a:off x="85285" y="6505307"/>
            <a:ext cx="1302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James </a:t>
            </a:r>
            <a:r>
              <a:rPr lang="en-US" sz="1200" b="0" i="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Tolchard</a:t>
            </a:r>
            <a:endParaRPr lang="en-US" sz="1200" b="0" i="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0DA7BF-CFEE-3566-EDF5-8CDF967A80D0}"/>
              </a:ext>
            </a:extLst>
          </p:cNvPr>
          <p:cNvSpPr/>
          <p:nvPr userDrawn="1"/>
        </p:nvSpPr>
        <p:spPr>
          <a:xfrm>
            <a:off x="10573176" y="6503069"/>
            <a:ext cx="1648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CRMN – Bruker F80</a:t>
            </a:r>
          </a:p>
        </p:txBody>
      </p:sp>
    </p:spTree>
    <p:extLst>
      <p:ext uri="{BB962C8B-B14F-4D97-AF65-F5344CB8AC3E}">
        <p14:creationId xmlns:p14="http://schemas.microsoft.com/office/powerpoint/2010/main" val="165694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CF53C53-69BB-754D-9495-4F9FDDE98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479344" y="6459007"/>
            <a:ext cx="1233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fld id="{B89999E0-4631-D74D-B45B-6E5C0D76ECA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848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ettre.jpg" descr="lettre.jpg"/>
          <p:cNvPicPr>
            <a:picLocks/>
          </p:cNvPicPr>
          <p:nvPr userDrawn="1"/>
        </p:nvPicPr>
        <p:blipFill rotWithShape="1">
          <a:blip r:embed="rId6">
            <a:alphaModFix amt="60000"/>
          </a:blip>
          <a:srcRect b="54611"/>
          <a:stretch/>
        </p:blipFill>
        <p:spPr>
          <a:xfrm>
            <a:off x="7676" y="6346788"/>
            <a:ext cx="12195060" cy="521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ettre.jpg" descr="lettre.jpg"/>
          <p:cNvPicPr>
            <a:picLocks/>
          </p:cNvPicPr>
          <p:nvPr userDrawn="1"/>
        </p:nvPicPr>
        <p:blipFill rotWithShape="1">
          <a:blip r:embed="rId6">
            <a:alphaModFix amt="60000"/>
          </a:blip>
          <a:srcRect t="39632" b="-1"/>
          <a:stretch/>
        </p:blipFill>
        <p:spPr>
          <a:xfrm>
            <a:off x="-10736" y="-13323"/>
            <a:ext cx="12184324" cy="720000"/>
          </a:xfrm>
          <a:prstGeom prst="rect">
            <a:avLst/>
          </a:prstGeom>
          <a:ln w="12700">
            <a:miter lim="400000"/>
          </a:ln>
          <a:effectLst>
            <a:outerShdw blurRad="242049" dist="381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17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8" r:id="rId2"/>
    <p:sldLayoutId id="2147483774" r:id="rId3"/>
    <p:sldLayoutId id="2147483779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74.png"/><Relationship Id="rId2" Type="http://schemas.openxmlformats.org/officeDocument/2006/relationships/image" Target="../media/image2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75.png"/><Relationship Id="rId2" Type="http://schemas.openxmlformats.org/officeDocument/2006/relationships/image" Target="../media/image2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gif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5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6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4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67.png"/><Relationship Id="rId2" Type="http://schemas.openxmlformats.org/officeDocument/2006/relationships/image" Target="../media/image2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69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68.png"/><Relationship Id="rId2" Type="http://schemas.openxmlformats.org/officeDocument/2006/relationships/image" Target="../media/image2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71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68.png"/><Relationship Id="rId2" Type="http://schemas.openxmlformats.org/officeDocument/2006/relationships/image" Target="../media/image2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28" Type="http://schemas.openxmlformats.org/officeDocument/2006/relationships/image" Target="../media/image73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7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6EEC5D-EE8C-F042-934C-A2FB74CD69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563406"/>
            <a:ext cx="12192000" cy="379344"/>
          </a:xfrm>
        </p:spPr>
        <p:txBody>
          <a:bodyPr/>
          <a:lstStyle/>
          <a:p>
            <a:r>
              <a:rPr lang="en-US" dirty="0"/>
              <a:t>James Tolchard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523404-A262-7E48-835D-65A4870641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86844" y="215603"/>
            <a:ext cx="8218311" cy="508000"/>
          </a:xfrm>
        </p:spPr>
        <p:txBody>
          <a:bodyPr/>
          <a:lstStyle/>
          <a:p>
            <a:r>
              <a:rPr lang="en-US" sz="2800" dirty="0"/>
              <a:t>NMR Laboratory Monitoring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81F48B-0698-3049-8E9C-68400F649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960343"/>
            <a:ext cx="12192000" cy="326141"/>
          </a:xfrm>
        </p:spPr>
        <p:txBody>
          <a:bodyPr/>
          <a:lstStyle/>
          <a:p>
            <a:r>
              <a:rPr lang="en-US" dirty="0"/>
              <a:t>24</a:t>
            </a:r>
            <a:r>
              <a:rPr lang="en-US" baseline="30000" dirty="0"/>
              <a:t>th</a:t>
            </a:r>
            <a:r>
              <a:rPr lang="en-US" dirty="0"/>
              <a:t> August 2023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0B9BFE9-F91A-C104-415A-B9595EC789E8}"/>
              </a:ext>
            </a:extLst>
          </p:cNvPr>
          <p:cNvGrpSpPr/>
          <p:nvPr/>
        </p:nvGrpSpPr>
        <p:grpSpPr>
          <a:xfrm>
            <a:off x="2655552" y="1413294"/>
            <a:ext cx="6880895" cy="4031412"/>
            <a:chOff x="2434292" y="2028906"/>
            <a:chExt cx="6880895" cy="403141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0A20287-FCDE-0542-3A4B-52708FD8EC5D}"/>
                </a:ext>
              </a:extLst>
            </p:cNvPr>
            <p:cNvGrpSpPr/>
            <p:nvPr/>
          </p:nvGrpSpPr>
          <p:grpSpPr>
            <a:xfrm>
              <a:off x="2434292" y="2028906"/>
              <a:ext cx="1528172" cy="4031412"/>
              <a:chOff x="2434292" y="1097970"/>
              <a:chExt cx="1528172" cy="4031412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C5ABA08-5A84-62E3-D2EA-43031BBD1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2582354" y="2282744"/>
                <a:ext cx="452646" cy="734852"/>
              </a:xfrm>
              <a:prstGeom prst="rect">
                <a:avLst/>
              </a:prstGeom>
            </p:spPr>
          </p:pic>
          <p:pic>
            <p:nvPicPr>
              <p:cNvPr id="119" name="Picture 118" descr="A computer network diagram with a lock&#10;&#10;Description automatically generated">
                <a:extLst>
                  <a:ext uri="{FF2B5EF4-FFF2-40B4-BE49-F238E27FC236}">
                    <a16:creationId xmlns:a16="http://schemas.microsoft.com/office/drawing/2014/main" id="{B4CD1A78-40D1-2780-C2CF-7507FB05B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5673" y="4290616"/>
                <a:ext cx="832213" cy="838766"/>
              </a:xfrm>
              <a:prstGeom prst="rect">
                <a:avLst/>
              </a:prstGeom>
            </p:spPr>
          </p:pic>
          <p:pic>
            <p:nvPicPr>
              <p:cNvPr id="120" name="Picture 119" descr="A computer and globe with a black background&#10;&#10;Description automatically generated">
                <a:extLst>
                  <a:ext uri="{FF2B5EF4-FFF2-40B4-BE49-F238E27FC236}">
                    <a16:creationId xmlns:a16="http://schemas.microsoft.com/office/drawing/2014/main" id="{019E66BA-CCB1-A5D3-3606-67A6E7672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7972" y="1463265"/>
                <a:ext cx="844492" cy="869701"/>
              </a:xfrm>
              <a:prstGeom prst="rect">
                <a:avLst/>
              </a:prstGeom>
            </p:spPr>
          </p:pic>
          <p:pic>
            <p:nvPicPr>
              <p:cNvPr id="121" name="Picture 120" descr="A black and white drawing of a circuit board&#10;&#10;Description automatically generated">
                <a:extLst>
                  <a:ext uri="{FF2B5EF4-FFF2-40B4-BE49-F238E27FC236}">
                    <a16:creationId xmlns:a16="http://schemas.microsoft.com/office/drawing/2014/main" id="{9BFA0CDC-E782-00F7-19CB-161EB5D84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3037" y="3240981"/>
                <a:ext cx="383685" cy="389634"/>
              </a:xfrm>
              <a:prstGeom prst="rect">
                <a:avLst/>
              </a:prstGeom>
            </p:spPr>
          </p:pic>
          <p:pic>
            <p:nvPicPr>
              <p:cNvPr id="122" name="Picture 121" descr="A black and white drawing of a rectangle with a plug and a wire&#10;&#10;Description automatically generated">
                <a:extLst>
                  <a:ext uri="{FF2B5EF4-FFF2-40B4-BE49-F238E27FC236}">
                    <a16:creationId xmlns:a16="http://schemas.microsoft.com/office/drawing/2014/main" id="{7FCBAB48-2D7A-1C70-AA0D-56DC1E570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292" y="3715230"/>
                <a:ext cx="426551" cy="483424"/>
              </a:xfrm>
              <a:prstGeom prst="rect">
                <a:avLst/>
              </a:prstGeom>
            </p:spPr>
          </p:pic>
          <p:pic>
            <p:nvPicPr>
              <p:cNvPr id="123" name="Picture 122" descr="A black and white drawing of a machine&#10;&#10;Description automatically generated">
                <a:extLst>
                  <a:ext uri="{FF2B5EF4-FFF2-40B4-BE49-F238E27FC236}">
                    <a16:creationId xmlns:a16="http://schemas.microsoft.com/office/drawing/2014/main" id="{50F4444A-63BC-413E-5A03-27866C571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2531" y="3630615"/>
                <a:ext cx="589249" cy="483424"/>
              </a:xfrm>
              <a:prstGeom prst="rect">
                <a:avLst/>
              </a:prstGeom>
            </p:spPr>
          </p:pic>
          <p:pic>
            <p:nvPicPr>
              <p:cNvPr id="124" name="Picture 123" descr="A black and white balloon&#10;&#10;Description automatically generated">
                <a:extLst>
                  <a:ext uri="{FF2B5EF4-FFF2-40B4-BE49-F238E27FC236}">
                    <a16:creationId xmlns:a16="http://schemas.microsoft.com/office/drawing/2014/main" id="{E6D23C79-A990-2CD8-73F3-1AF35211F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033" y="2970614"/>
                <a:ext cx="375058" cy="838766"/>
              </a:xfrm>
              <a:prstGeom prst="rect">
                <a:avLst/>
              </a:prstGeom>
            </p:spPr>
          </p:pic>
          <p:pic>
            <p:nvPicPr>
              <p:cNvPr id="125" name="Picture 124" descr="A black and white image of a gas cylinder&#10;&#10;Description automatically generated">
                <a:extLst>
                  <a:ext uri="{FF2B5EF4-FFF2-40B4-BE49-F238E27FC236}">
                    <a16:creationId xmlns:a16="http://schemas.microsoft.com/office/drawing/2014/main" id="{6A579845-C251-9C84-804B-24A66A07F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551" y="1249265"/>
                <a:ext cx="452647" cy="563674"/>
              </a:xfrm>
              <a:prstGeom prst="rect">
                <a:avLst/>
              </a:prstGeom>
            </p:spPr>
          </p:pic>
          <p:pic>
            <p:nvPicPr>
              <p:cNvPr id="126" name="Picture 125" descr="A black and white image of a cloud and sun&#10;&#10;Description automatically generated">
                <a:extLst>
                  <a:ext uri="{FF2B5EF4-FFF2-40B4-BE49-F238E27FC236}">
                    <a16:creationId xmlns:a16="http://schemas.microsoft.com/office/drawing/2014/main" id="{D399F09B-6CD5-A31C-2AEA-B2E055523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5745" y="1097970"/>
                <a:ext cx="444874" cy="463645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25E94CE-C217-440C-B2EA-DAA78FA0EE31}"/>
                </a:ext>
              </a:extLst>
            </p:cNvPr>
            <p:cNvGrpSpPr/>
            <p:nvPr/>
          </p:nvGrpSpPr>
          <p:grpSpPr>
            <a:xfrm>
              <a:off x="5195042" y="3421980"/>
              <a:ext cx="1591010" cy="1458878"/>
              <a:chOff x="5007695" y="2416034"/>
              <a:chExt cx="1591010" cy="1458878"/>
            </a:xfrm>
          </p:grpSpPr>
          <p:pic>
            <p:nvPicPr>
              <p:cNvPr id="115" name="Picture 114" descr="A black and white outline of a whale&#10;&#10;Description automatically generated">
                <a:extLst>
                  <a:ext uri="{FF2B5EF4-FFF2-40B4-BE49-F238E27FC236}">
                    <a16:creationId xmlns:a16="http://schemas.microsoft.com/office/drawing/2014/main" id="{263428E8-C147-BF24-C089-DF19D9315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695" y="3010576"/>
                <a:ext cx="687816" cy="661805"/>
              </a:xfrm>
              <a:prstGeom prst="rect">
                <a:avLst/>
              </a:prstGeom>
            </p:spPr>
          </p:pic>
          <p:pic>
            <p:nvPicPr>
              <p:cNvPr id="116" name="Picture 115" descr="A computer and monitor on a black background&#10;&#10;Description automatically generated">
                <a:extLst>
                  <a:ext uri="{FF2B5EF4-FFF2-40B4-BE49-F238E27FC236}">
                    <a16:creationId xmlns:a16="http://schemas.microsoft.com/office/drawing/2014/main" id="{04C1C271-9A8D-01C8-EB46-6AE33D0C7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511" y="3090889"/>
                <a:ext cx="903194" cy="784023"/>
              </a:xfrm>
              <a:prstGeom prst="rect">
                <a:avLst/>
              </a:prstGeom>
            </p:spPr>
          </p:pic>
          <p:pic>
            <p:nvPicPr>
              <p:cNvPr id="117" name="Picture 116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E932AA52-74F7-2558-50BF-FA18431E1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4374" y="2416034"/>
                <a:ext cx="382809" cy="784022"/>
              </a:xfrm>
              <a:prstGeom prst="rect">
                <a:avLst/>
              </a:prstGeom>
            </p:spPr>
          </p:pic>
        </p:grpSp>
        <p:pic>
          <p:nvPicPr>
            <p:cNvPr id="103" name="Picture 102" descr="Blue arrows on a black background&#10;&#10;Description automatically generated">
              <a:extLst>
                <a:ext uri="{FF2B5EF4-FFF2-40B4-BE49-F238E27FC236}">
                  <a16:creationId xmlns:a16="http://schemas.microsoft.com/office/drawing/2014/main" id="{E1E34F01-EBF3-42A6-CAE9-35E6BF0C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52" y="2765990"/>
              <a:ext cx="1062378" cy="2894064"/>
            </a:xfrm>
            <a:prstGeom prst="rect">
              <a:avLst/>
            </a:prstGeom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4B770DA-CF5C-918E-4DBC-E44050322735}"/>
                </a:ext>
              </a:extLst>
            </p:cNvPr>
            <p:cNvGrpSpPr/>
            <p:nvPr/>
          </p:nvGrpSpPr>
          <p:grpSpPr>
            <a:xfrm>
              <a:off x="6909076" y="2273413"/>
              <a:ext cx="2406111" cy="3782847"/>
              <a:chOff x="6572409" y="1530688"/>
              <a:chExt cx="2406111" cy="3782847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CB188819-1960-FCB9-2047-B1947EAEA3D1}"/>
                  </a:ext>
                </a:extLst>
              </p:cNvPr>
              <p:cNvGrpSpPr/>
              <p:nvPr/>
            </p:nvGrpSpPr>
            <p:grpSpPr>
              <a:xfrm>
                <a:off x="7697597" y="1530688"/>
                <a:ext cx="1280923" cy="2394341"/>
                <a:chOff x="7697597" y="1530688"/>
                <a:chExt cx="1280923" cy="2394341"/>
              </a:xfrm>
            </p:grpSpPr>
            <p:pic>
              <p:nvPicPr>
                <p:cNvPr id="112" name="Picture 111" descr="A group of people with black background&#10;&#10;Description automatically generated">
                  <a:extLst>
                    <a:ext uri="{FF2B5EF4-FFF2-40B4-BE49-F238E27FC236}">
                      <a16:creationId xmlns:a16="http://schemas.microsoft.com/office/drawing/2014/main" id="{34499178-C6AE-42DC-0372-95EEE0E53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1099" y="2454936"/>
                  <a:ext cx="897421" cy="661805"/>
                </a:xfrm>
                <a:prstGeom prst="rect">
                  <a:avLst/>
                </a:prstGeom>
              </p:spPr>
            </p:pic>
            <p:pic>
              <p:nvPicPr>
                <p:cNvPr id="113" name="Picture 112" descr="A black and white triangle with a exclamation mark&#10;&#10;Description automatically generated">
                  <a:extLst>
                    <a:ext uri="{FF2B5EF4-FFF2-40B4-BE49-F238E27FC236}">
                      <a16:creationId xmlns:a16="http://schemas.microsoft.com/office/drawing/2014/main" id="{2747EDBB-5C85-181A-41E4-EF978EE79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4148" y="3238713"/>
                  <a:ext cx="739110" cy="686316"/>
                </a:xfrm>
                <a:prstGeom prst="rect">
                  <a:avLst/>
                </a:prstGeom>
              </p:spPr>
            </p:pic>
            <p:pic>
              <p:nvPicPr>
                <p:cNvPr id="114" name="Picture 113" descr="A black and white image of a computer with a magnifying glass&#10;&#10;Description automatically generated">
                  <a:extLst>
                    <a:ext uri="{FF2B5EF4-FFF2-40B4-BE49-F238E27FC236}">
                      <a16:creationId xmlns:a16="http://schemas.microsoft.com/office/drawing/2014/main" id="{00701510-F1B6-EC86-143F-02A687E9B0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7597" y="1530688"/>
                  <a:ext cx="832213" cy="802277"/>
                </a:xfrm>
                <a:prstGeom prst="rect">
                  <a:avLst/>
                </a:prstGeom>
              </p:spPr>
            </p:pic>
          </p:grpSp>
          <p:pic>
            <p:nvPicPr>
              <p:cNvPr id="106" name="Picture 105" descr="A black and white drawing of gears&#10;&#10;Description automatically generated">
                <a:extLst>
                  <a:ext uri="{FF2B5EF4-FFF2-40B4-BE49-F238E27FC236}">
                    <a16:creationId xmlns:a16="http://schemas.microsoft.com/office/drawing/2014/main" id="{2CE5F393-4825-345D-6A90-BB22ADF96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350" y="4557076"/>
                <a:ext cx="771976" cy="756459"/>
              </a:xfrm>
              <a:prstGeom prst="rect">
                <a:avLst/>
              </a:prstGeom>
            </p:spPr>
          </p:pic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C0EEC18-E3A1-28BD-4B2A-C6BD990D6576}"/>
                  </a:ext>
                </a:extLst>
              </p:cNvPr>
              <p:cNvGrpSpPr/>
              <p:nvPr/>
            </p:nvGrpSpPr>
            <p:grpSpPr>
              <a:xfrm rot="3112965">
                <a:off x="6762510" y="4010818"/>
                <a:ext cx="508000" cy="709938"/>
                <a:chOff x="5660460" y="4250730"/>
                <a:chExt cx="508000" cy="709938"/>
              </a:xfrm>
            </p:grpSpPr>
            <p:pic>
              <p:nvPicPr>
                <p:cNvPr id="110" name="Picture 109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793CDEC6-C648-D8D7-819D-B221C6ED1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1772">
                  <a:off x="5675154" y="4467362"/>
                  <a:ext cx="478612" cy="508000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4F6BA3D2-7388-E53D-1BD6-ACC452C3B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5675307" y="4250730"/>
                  <a:ext cx="478612" cy="508000"/>
                </a:xfrm>
                <a:prstGeom prst="rect">
                  <a:avLst/>
                </a:prstGeom>
              </p:spPr>
            </p:pic>
          </p:grpSp>
          <p:pic>
            <p:nvPicPr>
              <p:cNvPr id="108" name="Picture 107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2AE714F1-F201-3B30-9DC9-4AD71CFDC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625643">
                <a:off x="6846463" y="2811719"/>
                <a:ext cx="771976" cy="819379"/>
              </a:xfrm>
              <a:prstGeom prst="rect">
                <a:avLst/>
              </a:prstGeom>
            </p:spPr>
          </p:pic>
          <p:pic>
            <p:nvPicPr>
              <p:cNvPr id="109" name="Picture 108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5472A238-22A1-D3D4-8C09-1C5C48FB3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45628">
                <a:off x="6572409" y="2153079"/>
                <a:ext cx="771976" cy="819379"/>
              </a:xfrm>
              <a:prstGeom prst="rect">
                <a:avLst/>
              </a:prstGeom>
            </p:spPr>
          </p:pic>
        </p:grpSp>
      </p:grpSp>
      <p:pic>
        <p:nvPicPr>
          <p:cNvPr id="133" name="Picture 132" descr="A black and white outline of a computer&#10;&#10;Description automatically generated">
            <a:extLst>
              <a:ext uri="{FF2B5EF4-FFF2-40B4-BE49-F238E27FC236}">
                <a16:creationId xmlns:a16="http://schemas.microsoft.com/office/drawing/2014/main" id="{FAC409DB-067C-22AA-1BC2-9DDBFBC6E3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75" y="4703040"/>
            <a:ext cx="369800" cy="3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2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9" name="Picture 14358" descr="A black and white outline of a computer&#10;&#10;Description automatically generated">
            <a:extLst>
              <a:ext uri="{FF2B5EF4-FFF2-40B4-BE49-F238E27FC236}">
                <a16:creationId xmlns:a16="http://schemas.microsoft.com/office/drawing/2014/main" id="{180CEDFC-DE56-D894-2AB0-585C4CF58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7" y="5036274"/>
            <a:ext cx="369800" cy="3494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4A5EF1-6CCC-8C50-4A49-5955AB1BF5AD}"/>
              </a:ext>
            </a:extLst>
          </p:cNvPr>
          <p:cNvGrpSpPr/>
          <p:nvPr/>
        </p:nvGrpSpPr>
        <p:grpSpPr>
          <a:xfrm>
            <a:off x="526949" y="1743078"/>
            <a:ext cx="6880895" cy="4031412"/>
            <a:chOff x="2434292" y="2028906"/>
            <a:chExt cx="6880895" cy="40314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5E374C-DDC4-4C6A-2448-52EB4BF26846}"/>
                </a:ext>
              </a:extLst>
            </p:cNvPr>
            <p:cNvGrpSpPr/>
            <p:nvPr/>
          </p:nvGrpSpPr>
          <p:grpSpPr>
            <a:xfrm>
              <a:off x="2434292" y="2028906"/>
              <a:ext cx="1528172" cy="4031412"/>
              <a:chOff x="2434292" y="1097970"/>
              <a:chExt cx="1528172" cy="40314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9F5C7A-541B-78A1-1267-AB163CD11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2582354" y="2282744"/>
                <a:ext cx="452646" cy="734852"/>
              </a:xfrm>
              <a:prstGeom prst="rect">
                <a:avLst/>
              </a:prstGeom>
            </p:spPr>
          </p:pic>
          <p:pic>
            <p:nvPicPr>
              <p:cNvPr id="15" name="Picture 14" descr="A computer network diagram with a lock&#10;&#10;Description automatically generated">
                <a:extLst>
                  <a:ext uri="{FF2B5EF4-FFF2-40B4-BE49-F238E27FC236}">
                    <a16:creationId xmlns:a16="http://schemas.microsoft.com/office/drawing/2014/main" id="{29D9655A-A589-BCB1-FD1B-C93F7072D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5673" y="4290616"/>
                <a:ext cx="832213" cy="838766"/>
              </a:xfrm>
              <a:prstGeom prst="rect">
                <a:avLst/>
              </a:prstGeom>
            </p:spPr>
          </p:pic>
          <p:pic>
            <p:nvPicPr>
              <p:cNvPr id="25" name="Picture 24" descr="A computer and globe with a black background&#10;&#10;Description automatically generated">
                <a:extLst>
                  <a:ext uri="{FF2B5EF4-FFF2-40B4-BE49-F238E27FC236}">
                    <a16:creationId xmlns:a16="http://schemas.microsoft.com/office/drawing/2014/main" id="{0FEF5C82-C34E-9A4E-3F5A-6D18C15A7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7972" y="1463265"/>
                <a:ext cx="844492" cy="869701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ircuit board&#10;&#10;Description automatically generated">
                <a:extLst>
                  <a:ext uri="{FF2B5EF4-FFF2-40B4-BE49-F238E27FC236}">
                    <a16:creationId xmlns:a16="http://schemas.microsoft.com/office/drawing/2014/main" id="{DE80BFB5-C1BB-6398-CDCE-110AFD888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3037" y="3240981"/>
                <a:ext cx="383685" cy="389634"/>
              </a:xfrm>
              <a:prstGeom prst="rect">
                <a:avLst/>
              </a:prstGeom>
            </p:spPr>
          </p:pic>
          <p:pic>
            <p:nvPicPr>
              <p:cNvPr id="29" name="Picture 28" descr="A black and white drawing of a rectangle with a plug and a wire&#10;&#10;Description automatically generated">
                <a:extLst>
                  <a:ext uri="{FF2B5EF4-FFF2-40B4-BE49-F238E27FC236}">
                    <a16:creationId xmlns:a16="http://schemas.microsoft.com/office/drawing/2014/main" id="{6EBD6500-9831-CFC1-9F26-395B89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292" y="3715230"/>
                <a:ext cx="426551" cy="483424"/>
              </a:xfrm>
              <a:prstGeom prst="rect">
                <a:avLst/>
              </a:prstGeom>
            </p:spPr>
          </p:pic>
          <p:pic>
            <p:nvPicPr>
              <p:cNvPr id="31" name="Picture 30" descr="A black and white drawing of a machine&#10;&#10;Description automatically generated">
                <a:extLst>
                  <a:ext uri="{FF2B5EF4-FFF2-40B4-BE49-F238E27FC236}">
                    <a16:creationId xmlns:a16="http://schemas.microsoft.com/office/drawing/2014/main" id="{64C88F04-1404-C92C-CD62-1E684736D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2531" y="3630615"/>
                <a:ext cx="589249" cy="483424"/>
              </a:xfrm>
              <a:prstGeom prst="rect">
                <a:avLst/>
              </a:prstGeom>
            </p:spPr>
          </p:pic>
          <p:pic>
            <p:nvPicPr>
              <p:cNvPr id="33" name="Picture 32" descr="A black and white balloon&#10;&#10;Description automatically generated">
                <a:extLst>
                  <a:ext uri="{FF2B5EF4-FFF2-40B4-BE49-F238E27FC236}">
                    <a16:creationId xmlns:a16="http://schemas.microsoft.com/office/drawing/2014/main" id="{B612057F-1FB1-AAC7-45D9-AD0DB18D2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033" y="2970614"/>
                <a:ext cx="375058" cy="838766"/>
              </a:xfrm>
              <a:prstGeom prst="rect">
                <a:avLst/>
              </a:prstGeom>
            </p:spPr>
          </p:pic>
          <p:pic>
            <p:nvPicPr>
              <p:cNvPr id="35" name="Picture 34" descr="A black and white image of a gas cylinder&#10;&#10;Description automatically generated">
                <a:extLst>
                  <a:ext uri="{FF2B5EF4-FFF2-40B4-BE49-F238E27FC236}">
                    <a16:creationId xmlns:a16="http://schemas.microsoft.com/office/drawing/2014/main" id="{004B500E-DF84-C889-EBD3-E4A62E8C7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551" y="1249265"/>
                <a:ext cx="452647" cy="563674"/>
              </a:xfrm>
              <a:prstGeom prst="rect">
                <a:avLst/>
              </a:prstGeom>
            </p:spPr>
          </p:pic>
          <p:pic>
            <p:nvPicPr>
              <p:cNvPr id="37" name="Picture 36" descr="A black and white image of a cloud and sun&#10;&#10;Description automatically generated">
                <a:extLst>
                  <a:ext uri="{FF2B5EF4-FFF2-40B4-BE49-F238E27FC236}">
                    <a16:creationId xmlns:a16="http://schemas.microsoft.com/office/drawing/2014/main" id="{75354014-A1F7-096D-9E2E-903688EB4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5745" y="1097970"/>
                <a:ext cx="444874" cy="463645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236EF2-BE71-097D-BDFB-F3BDC4942315}"/>
                </a:ext>
              </a:extLst>
            </p:cNvPr>
            <p:cNvGrpSpPr/>
            <p:nvPr/>
          </p:nvGrpSpPr>
          <p:grpSpPr>
            <a:xfrm>
              <a:off x="5195042" y="3421980"/>
              <a:ext cx="1591010" cy="1458878"/>
              <a:chOff x="5007695" y="2416034"/>
              <a:chExt cx="1591010" cy="1458878"/>
            </a:xfrm>
          </p:grpSpPr>
          <p:pic>
            <p:nvPicPr>
              <p:cNvPr id="39" name="Picture 38" descr="A black and white outline of a whale&#10;&#10;Description automatically generated">
                <a:extLst>
                  <a:ext uri="{FF2B5EF4-FFF2-40B4-BE49-F238E27FC236}">
                    <a16:creationId xmlns:a16="http://schemas.microsoft.com/office/drawing/2014/main" id="{11FE73B1-2BF2-479D-F3A9-52B3A753E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695" y="3010576"/>
                <a:ext cx="687816" cy="661805"/>
              </a:xfrm>
              <a:prstGeom prst="rect">
                <a:avLst/>
              </a:prstGeom>
            </p:spPr>
          </p:pic>
          <p:pic>
            <p:nvPicPr>
              <p:cNvPr id="48" name="Picture 47" descr="A computer and monitor on a black background&#10;&#10;Description automatically generated">
                <a:extLst>
                  <a:ext uri="{FF2B5EF4-FFF2-40B4-BE49-F238E27FC236}">
                    <a16:creationId xmlns:a16="http://schemas.microsoft.com/office/drawing/2014/main" id="{CA55273F-735A-E19B-631E-34051073A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511" y="3090889"/>
                <a:ext cx="903194" cy="784023"/>
              </a:xfrm>
              <a:prstGeom prst="rect">
                <a:avLst/>
              </a:prstGeom>
            </p:spPr>
          </p:pic>
          <p:pic>
            <p:nvPicPr>
              <p:cNvPr id="50" name="Picture 49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FBB704A5-9ACF-CB83-BEFD-599B72282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4374" y="2416034"/>
                <a:ext cx="382809" cy="784022"/>
              </a:xfrm>
              <a:prstGeom prst="rect">
                <a:avLst/>
              </a:prstGeom>
            </p:spPr>
          </p:pic>
        </p:grpSp>
        <p:pic>
          <p:nvPicPr>
            <p:cNvPr id="84" name="Picture 83" descr="Blue arrows on a black background&#10;&#10;Description automatically generated">
              <a:extLst>
                <a:ext uri="{FF2B5EF4-FFF2-40B4-BE49-F238E27FC236}">
                  <a16:creationId xmlns:a16="http://schemas.microsoft.com/office/drawing/2014/main" id="{D810A7E4-B58B-6CED-C92B-0839B5672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52" y="2765990"/>
              <a:ext cx="1062378" cy="2894064"/>
            </a:xfrm>
            <a:prstGeom prst="rect">
              <a:avLst/>
            </a:prstGeom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734D9B-5659-C542-F074-A91AAE49CEB2}"/>
                </a:ext>
              </a:extLst>
            </p:cNvPr>
            <p:cNvGrpSpPr/>
            <p:nvPr/>
          </p:nvGrpSpPr>
          <p:grpSpPr>
            <a:xfrm>
              <a:off x="6909076" y="2273413"/>
              <a:ext cx="2406111" cy="3782847"/>
              <a:chOff x="6572409" y="1530688"/>
              <a:chExt cx="2406111" cy="3782847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81D238B-11AB-12FA-EE06-D896CE111F62}"/>
                  </a:ext>
                </a:extLst>
              </p:cNvPr>
              <p:cNvGrpSpPr/>
              <p:nvPr/>
            </p:nvGrpSpPr>
            <p:grpSpPr>
              <a:xfrm>
                <a:off x="7697597" y="1530688"/>
                <a:ext cx="1280923" cy="2394341"/>
                <a:chOff x="7697597" y="1530688"/>
                <a:chExt cx="1280923" cy="2394341"/>
              </a:xfrm>
            </p:grpSpPr>
            <p:pic>
              <p:nvPicPr>
                <p:cNvPr id="12" name="Picture 11" descr="A group of people with black background&#10;&#10;Description automatically generated">
                  <a:extLst>
                    <a:ext uri="{FF2B5EF4-FFF2-40B4-BE49-F238E27FC236}">
                      <a16:creationId xmlns:a16="http://schemas.microsoft.com/office/drawing/2014/main" id="{EB6C79EA-014B-BA91-1B4B-CA0FE7DE6A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1099" y="2454936"/>
                  <a:ext cx="897421" cy="661805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black and white triangle with a exclamation mark&#10;&#10;Description automatically generated">
                  <a:extLst>
                    <a:ext uri="{FF2B5EF4-FFF2-40B4-BE49-F238E27FC236}">
                      <a16:creationId xmlns:a16="http://schemas.microsoft.com/office/drawing/2014/main" id="{789580AB-DD68-710D-0E6F-2CA5A24F4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4148" y="3238713"/>
                  <a:ext cx="739110" cy="686316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black and white image of a computer with a magnifying glass&#10;&#10;Description automatically generated">
                  <a:extLst>
                    <a:ext uri="{FF2B5EF4-FFF2-40B4-BE49-F238E27FC236}">
                      <a16:creationId xmlns:a16="http://schemas.microsoft.com/office/drawing/2014/main" id="{C4466CE6-D8B3-5734-D160-07FDBFB97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7597" y="1530688"/>
                  <a:ext cx="832213" cy="802277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 descr="A black and white drawing of gears&#10;&#10;Description automatically generated">
                <a:extLst>
                  <a:ext uri="{FF2B5EF4-FFF2-40B4-BE49-F238E27FC236}">
                    <a16:creationId xmlns:a16="http://schemas.microsoft.com/office/drawing/2014/main" id="{F6DB7F9D-155C-280D-64B1-A44923A57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350" y="4557076"/>
                <a:ext cx="771976" cy="756459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1914EFF-9BF7-E829-8EF9-0E2244EC8B37}"/>
                  </a:ext>
                </a:extLst>
              </p:cNvPr>
              <p:cNvGrpSpPr/>
              <p:nvPr/>
            </p:nvGrpSpPr>
            <p:grpSpPr>
              <a:xfrm rot="3112965">
                <a:off x="6762510" y="4010818"/>
                <a:ext cx="508000" cy="709938"/>
                <a:chOff x="5660460" y="4250730"/>
                <a:chExt cx="508000" cy="709938"/>
              </a:xfrm>
            </p:grpSpPr>
            <p:pic>
              <p:nvPicPr>
                <p:cNvPr id="70" name="Picture 69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5AE00C37-9B67-9ECE-5EC6-D94ABDFEB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1772">
                  <a:off x="5675154" y="4467362"/>
                  <a:ext cx="478612" cy="508000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0C4C71D1-C1A9-2C98-DCD1-3870B941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5675307" y="4250730"/>
                  <a:ext cx="478612" cy="508000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14F97BC9-417A-7002-9F96-FE166E442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625643">
                <a:off x="6846463" y="2811719"/>
                <a:ext cx="771976" cy="819379"/>
              </a:xfrm>
              <a:prstGeom prst="rect">
                <a:avLst/>
              </a:prstGeom>
            </p:spPr>
          </p:pic>
          <p:pic>
            <p:nvPicPr>
              <p:cNvPr id="98" name="Picture 97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0846B414-87F5-2A6F-8879-E5FC410AB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45628">
                <a:off x="6572409" y="2153079"/>
                <a:ext cx="771976" cy="819379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21A98B0-FEF2-49D9-0C55-31663A8270A2}"/>
              </a:ext>
            </a:extLst>
          </p:cNvPr>
          <p:cNvSpPr/>
          <p:nvPr/>
        </p:nvSpPr>
        <p:spPr>
          <a:xfrm>
            <a:off x="114850" y="1483774"/>
            <a:ext cx="7590093" cy="4467321"/>
          </a:xfrm>
          <a:prstGeom prst="rect">
            <a:avLst/>
          </a:prstGeom>
          <a:solidFill>
            <a:schemeClr val="bg1">
              <a:alpha val="8390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SCANS</a:t>
            </a:r>
            <a:endParaRPr lang="en-US" sz="2800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D757A17-C848-4B49-5864-15ECC703D0A7}"/>
              </a:ext>
            </a:extLst>
          </p:cNvPr>
          <p:cNvSpPr txBox="1">
            <a:spLocks/>
          </p:cNvSpPr>
          <p:nvPr/>
        </p:nvSpPr>
        <p:spPr>
          <a:xfrm>
            <a:off x="262605" y="1014829"/>
            <a:ext cx="7386353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dirty="0"/>
              <a:t>ontainerized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dirty="0"/>
              <a:t>nalysis for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/>
              <a:t>MR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ystems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564A221-F312-7ADD-8EF5-4FAD85D53BEA}"/>
              </a:ext>
            </a:extLst>
          </p:cNvPr>
          <p:cNvSpPr txBox="1">
            <a:spLocks/>
          </p:cNvSpPr>
          <p:nvPr/>
        </p:nvSpPr>
        <p:spPr>
          <a:xfrm>
            <a:off x="8333174" y="1750356"/>
            <a:ext cx="3443569" cy="484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u="sng" dirty="0"/>
              <a:t>Hardware-scraping containers</a:t>
            </a:r>
            <a:endParaRPr lang="en-US" sz="1200" b="1" u="sng" dirty="0"/>
          </a:p>
        </p:txBody>
      </p:sp>
      <p:pic>
        <p:nvPicPr>
          <p:cNvPr id="34" name="Picture 33" descr="A black and white logo&#10;&#10;Description automatically generated">
            <a:extLst>
              <a:ext uri="{FF2B5EF4-FFF2-40B4-BE49-F238E27FC236}">
                <a16:creationId xmlns:a16="http://schemas.microsoft.com/office/drawing/2014/main" id="{3E779BDD-DD24-3B03-8A8F-B7A30A3FD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78" y="3134775"/>
            <a:ext cx="382809" cy="78402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A6E4BB6-B45A-17AA-ABCC-380CB3B76A3A}"/>
              </a:ext>
            </a:extLst>
          </p:cNvPr>
          <p:cNvGrpSpPr/>
          <p:nvPr/>
        </p:nvGrpSpPr>
        <p:grpSpPr>
          <a:xfrm>
            <a:off x="3553780" y="3811007"/>
            <a:ext cx="1745897" cy="1161463"/>
            <a:chOff x="3553780" y="3811007"/>
            <a:chExt cx="1745897" cy="1161463"/>
          </a:xfrm>
        </p:grpSpPr>
        <p:sp>
          <p:nvSpPr>
            <p:cNvPr id="38" name="Espace réservé du texte 2">
              <a:extLst>
                <a:ext uri="{FF2B5EF4-FFF2-40B4-BE49-F238E27FC236}">
                  <a16:creationId xmlns:a16="http://schemas.microsoft.com/office/drawing/2014/main" id="{052B8EBF-8919-4002-8C67-08901CC9AF10}"/>
                </a:ext>
              </a:extLst>
            </p:cNvPr>
            <p:cNvSpPr txBox="1">
              <a:spLocks/>
            </p:cNvSpPr>
            <p:nvPr/>
          </p:nvSpPr>
          <p:spPr>
            <a:xfrm>
              <a:off x="3553780" y="4593246"/>
              <a:ext cx="1745897" cy="37922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u="sng" dirty="0"/>
                <a:t>CRMN Server</a:t>
              </a:r>
            </a:p>
          </p:txBody>
        </p:sp>
        <p:pic>
          <p:nvPicPr>
            <p:cNvPr id="40" name="Picture 39" descr="A computer and monitor on a black background&#10;&#10;Description automatically generated">
              <a:extLst>
                <a:ext uri="{FF2B5EF4-FFF2-40B4-BE49-F238E27FC236}">
                  <a16:creationId xmlns:a16="http://schemas.microsoft.com/office/drawing/2014/main" id="{CAFD6D52-F479-2777-1E8D-22E965EE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515" y="3811007"/>
              <a:ext cx="903194" cy="784023"/>
            </a:xfrm>
            <a:prstGeom prst="rect">
              <a:avLst/>
            </a:prstGeom>
          </p:spPr>
        </p:pic>
      </p:grpSp>
      <p:pic>
        <p:nvPicPr>
          <p:cNvPr id="44" name="Picture 43" descr="A black and white logo&#10;&#10;Description automatically generated">
            <a:extLst>
              <a:ext uri="{FF2B5EF4-FFF2-40B4-BE49-F238E27FC236}">
                <a16:creationId xmlns:a16="http://schemas.microsoft.com/office/drawing/2014/main" id="{0B27EB57-79D1-ABC8-0F71-EBCA13CB2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92" y="3134775"/>
            <a:ext cx="382809" cy="78402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954C1A0-F5FE-C3C5-1ED3-8F374747B94B}"/>
              </a:ext>
            </a:extLst>
          </p:cNvPr>
          <p:cNvGrpSpPr/>
          <p:nvPr/>
        </p:nvGrpSpPr>
        <p:grpSpPr>
          <a:xfrm>
            <a:off x="3286675" y="3730498"/>
            <a:ext cx="738755" cy="668155"/>
            <a:chOff x="3433788" y="5440556"/>
            <a:chExt cx="738755" cy="668155"/>
          </a:xfrm>
        </p:grpSpPr>
        <p:pic>
          <p:nvPicPr>
            <p:cNvPr id="52" name="Picture 51" descr="A black and white outline of a whale&#10;&#10;Description automatically generated">
              <a:extLst>
                <a:ext uri="{FF2B5EF4-FFF2-40B4-BE49-F238E27FC236}">
                  <a16:creationId xmlns:a16="http://schemas.microsoft.com/office/drawing/2014/main" id="{5D1B9B00-4FCE-B6E8-279C-E63A9640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788" y="5440556"/>
              <a:ext cx="687816" cy="661805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C94F16A-5289-A524-526C-EF2B894AC7D2}"/>
                </a:ext>
              </a:extLst>
            </p:cNvPr>
            <p:cNvSpPr/>
            <p:nvPr/>
          </p:nvSpPr>
          <p:spPr>
            <a:xfrm>
              <a:off x="3679825" y="5681983"/>
              <a:ext cx="230071" cy="318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49A0B8-6D49-1AEC-6116-33471284746B}"/>
                </a:ext>
              </a:extLst>
            </p:cNvPr>
            <p:cNvSpPr/>
            <p:nvPr/>
          </p:nvSpPr>
          <p:spPr>
            <a:xfrm>
              <a:off x="3602154" y="5894109"/>
              <a:ext cx="307742" cy="98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E11268-E5EF-651A-43EE-12E6F69E451C}"/>
                </a:ext>
              </a:extLst>
            </p:cNvPr>
            <p:cNvSpPr/>
            <p:nvPr/>
          </p:nvSpPr>
          <p:spPr>
            <a:xfrm>
              <a:off x="3942472" y="5792605"/>
              <a:ext cx="230071" cy="28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5E56FE-C98B-CA43-8B2C-9E7573084B73}"/>
                </a:ext>
              </a:extLst>
            </p:cNvPr>
            <p:cNvSpPr/>
            <p:nvPr/>
          </p:nvSpPr>
          <p:spPr>
            <a:xfrm>
              <a:off x="3581078" y="6018348"/>
              <a:ext cx="394437" cy="9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Picture 53" descr="A blue whale with blocks on it&#10;&#10;Description automatically generated">
              <a:extLst>
                <a:ext uri="{FF2B5EF4-FFF2-40B4-BE49-F238E27FC236}">
                  <a16:creationId xmlns:a16="http://schemas.microsoft.com/office/drawing/2014/main" id="{5ABE9FD3-CD0A-E0EE-4BAB-770A3944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337" y="5750511"/>
              <a:ext cx="502791" cy="350574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96EDC45-B36F-F106-0538-CA5DBB91B6C4}"/>
              </a:ext>
            </a:extLst>
          </p:cNvPr>
          <p:cNvSpPr/>
          <p:nvPr/>
        </p:nvSpPr>
        <p:spPr>
          <a:xfrm>
            <a:off x="3942472" y="5792605"/>
            <a:ext cx="230071" cy="28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4CA55-B0E8-DF11-7BC2-153C7734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011" y="2927852"/>
            <a:ext cx="452646" cy="734852"/>
          </a:xfrm>
          <a:prstGeom prst="rect">
            <a:avLst/>
          </a:prstGeom>
        </p:spPr>
      </p:pic>
      <p:pic>
        <p:nvPicPr>
          <p:cNvPr id="3" name="Picture 2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CE0FF521-15F3-8830-CDDB-6C0E38CE56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8" y="2978074"/>
            <a:ext cx="201060" cy="221250"/>
          </a:xfrm>
          <a:prstGeom prst="rect">
            <a:avLst/>
          </a:prstGeom>
        </p:spPr>
      </p:pic>
      <p:pic>
        <p:nvPicPr>
          <p:cNvPr id="5" name="Picture 4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B5BD3E4D-2C2E-2F6D-759F-46DF06A124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8" y="3281771"/>
            <a:ext cx="201060" cy="221250"/>
          </a:xfrm>
          <a:prstGeom prst="rect">
            <a:avLst/>
          </a:prstGeom>
        </p:spPr>
      </p:pic>
      <p:pic>
        <p:nvPicPr>
          <p:cNvPr id="4" name="Picture 3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7E046778-25B3-D3BD-8227-A335A12BD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06" y="3123329"/>
            <a:ext cx="201060" cy="221250"/>
          </a:xfrm>
          <a:prstGeom prst="rect">
            <a:avLst/>
          </a:prstGeom>
        </p:spPr>
      </p:pic>
      <p:pic>
        <p:nvPicPr>
          <p:cNvPr id="8" name="Picture 7" descr="A computer and globe with a black background&#10;&#10;Description automatically generated">
            <a:extLst>
              <a:ext uri="{FF2B5EF4-FFF2-40B4-BE49-F238E27FC236}">
                <a16:creationId xmlns:a16="http://schemas.microsoft.com/office/drawing/2014/main" id="{73DAA6C7-2362-24D7-5165-E0DD939B8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29" y="2113775"/>
            <a:ext cx="844492" cy="869701"/>
          </a:xfrm>
          <a:prstGeom prst="rect">
            <a:avLst/>
          </a:prstGeom>
        </p:spPr>
      </p:pic>
      <p:pic>
        <p:nvPicPr>
          <p:cNvPr id="9" name="Picture 8" descr="A black and white image of a gas cylinder&#10;&#10;Description automatically generated">
            <a:extLst>
              <a:ext uri="{FF2B5EF4-FFF2-40B4-BE49-F238E27FC236}">
                <a16:creationId xmlns:a16="http://schemas.microsoft.com/office/drawing/2014/main" id="{A10B8153-7E2F-F84B-B799-010DC97E8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8" y="1899775"/>
            <a:ext cx="452647" cy="563674"/>
          </a:xfrm>
          <a:prstGeom prst="rect">
            <a:avLst/>
          </a:prstGeom>
        </p:spPr>
      </p:pic>
      <p:pic>
        <p:nvPicPr>
          <p:cNvPr id="20" name="Picture 19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BDCEF681-A164-2B7D-14F4-C79CE8823B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60" y="2478509"/>
            <a:ext cx="201060" cy="221250"/>
          </a:xfrm>
          <a:prstGeom prst="rect">
            <a:avLst/>
          </a:prstGeom>
        </p:spPr>
      </p:pic>
      <p:pic>
        <p:nvPicPr>
          <p:cNvPr id="24" name="Picture 23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CADFF9D5-9729-8AC2-8B5E-9D291E9E4CB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20" y="2031732"/>
            <a:ext cx="201060" cy="221250"/>
          </a:xfrm>
          <a:prstGeom prst="rect">
            <a:avLst/>
          </a:prstGeom>
        </p:spPr>
      </p:pic>
      <p:pic>
        <p:nvPicPr>
          <p:cNvPr id="26" name="Picture 25" descr="A black and white image of a cloud and sun&#10;&#10;Description automatically generated">
            <a:extLst>
              <a:ext uri="{FF2B5EF4-FFF2-40B4-BE49-F238E27FC236}">
                <a16:creationId xmlns:a16="http://schemas.microsoft.com/office/drawing/2014/main" id="{58AAF5AB-7C99-E91D-4B1C-C9701126EC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3" y="1741333"/>
            <a:ext cx="444874" cy="463645"/>
          </a:xfrm>
          <a:prstGeom prst="rect">
            <a:avLst/>
          </a:prstGeom>
        </p:spPr>
      </p:pic>
      <p:pic>
        <p:nvPicPr>
          <p:cNvPr id="7" name="Picture 6" descr="A black and white drawing of a machine&#10;&#10;Description automatically generated">
            <a:extLst>
              <a:ext uri="{FF2B5EF4-FFF2-40B4-BE49-F238E27FC236}">
                <a16:creationId xmlns:a16="http://schemas.microsoft.com/office/drawing/2014/main" id="{1D6F5BE9-9F7D-3CA2-3420-E9F924ECA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1" y="4279428"/>
            <a:ext cx="589249" cy="483424"/>
          </a:xfrm>
          <a:prstGeom prst="rect">
            <a:avLst/>
          </a:prstGeom>
        </p:spPr>
      </p:pic>
      <p:pic>
        <p:nvPicPr>
          <p:cNvPr id="10" name="Picture 9" descr="A black and white balloon&#10;&#10;Description automatically generated">
            <a:extLst>
              <a:ext uri="{FF2B5EF4-FFF2-40B4-BE49-F238E27FC236}">
                <a16:creationId xmlns:a16="http://schemas.microsoft.com/office/drawing/2014/main" id="{B3EF980E-AC42-627A-D4FE-9D4D6CBDED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23" y="3619427"/>
            <a:ext cx="375058" cy="838766"/>
          </a:xfrm>
          <a:prstGeom prst="rect">
            <a:avLst/>
          </a:prstGeom>
        </p:spPr>
      </p:pic>
      <p:pic>
        <p:nvPicPr>
          <p:cNvPr id="49" name="Picture 48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4BE4DA83-551E-27DF-A229-AF097BFA084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34" y="4445009"/>
            <a:ext cx="201060" cy="221250"/>
          </a:xfrm>
          <a:prstGeom prst="rect">
            <a:avLst/>
          </a:prstGeom>
        </p:spPr>
      </p:pic>
      <p:pic>
        <p:nvPicPr>
          <p:cNvPr id="14341" name="Picture 14340" descr="A black and white drawing of a rectangle with a plug and a wire&#10;&#10;Description automatically generated">
            <a:extLst>
              <a:ext uri="{FF2B5EF4-FFF2-40B4-BE49-F238E27FC236}">
                <a16:creationId xmlns:a16="http://schemas.microsoft.com/office/drawing/2014/main" id="{7644F0CA-078B-455C-5A5A-EF3BB7C4B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9" y="4360338"/>
            <a:ext cx="426551" cy="483424"/>
          </a:xfrm>
          <a:prstGeom prst="rect">
            <a:avLst/>
          </a:prstGeom>
        </p:spPr>
      </p:pic>
      <p:pic>
        <p:nvPicPr>
          <p:cNvPr id="14342" name="Picture 14341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3ED958E2-80A5-C513-D71D-814C7CCAEE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12" y="4703382"/>
            <a:ext cx="201060" cy="221250"/>
          </a:xfrm>
          <a:prstGeom prst="rect">
            <a:avLst/>
          </a:prstGeom>
        </p:spPr>
      </p:pic>
      <p:grpSp>
        <p:nvGrpSpPr>
          <p:cNvPr id="14356" name="Group 14355">
            <a:extLst>
              <a:ext uri="{FF2B5EF4-FFF2-40B4-BE49-F238E27FC236}">
                <a16:creationId xmlns:a16="http://schemas.microsoft.com/office/drawing/2014/main" id="{78506675-2483-C6A6-F920-B913A3B02125}"/>
              </a:ext>
            </a:extLst>
          </p:cNvPr>
          <p:cNvGrpSpPr/>
          <p:nvPr/>
        </p:nvGrpSpPr>
        <p:grpSpPr>
          <a:xfrm>
            <a:off x="807709" y="3886089"/>
            <a:ext cx="593956" cy="389634"/>
            <a:chOff x="807709" y="3886089"/>
            <a:chExt cx="593956" cy="389634"/>
          </a:xfrm>
        </p:grpSpPr>
        <p:pic>
          <p:nvPicPr>
            <p:cNvPr id="14352" name="Picture 14351" descr="A black and white drawing of a circuit board&#10;&#10;Description automatically generated">
              <a:extLst>
                <a:ext uri="{FF2B5EF4-FFF2-40B4-BE49-F238E27FC236}">
                  <a16:creationId xmlns:a16="http://schemas.microsoft.com/office/drawing/2014/main" id="{F683CECD-E0D3-8E24-A4E3-FC255930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09" y="3886089"/>
              <a:ext cx="383685" cy="389634"/>
            </a:xfrm>
            <a:prstGeom prst="rect">
              <a:avLst/>
            </a:prstGeom>
          </p:spPr>
        </p:pic>
        <p:pic>
          <p:nvPicPr>
            <p:cNvPr id="14353" name="Picture 14352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CB829684-4F6E-D630-A2F8-AA94C06C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605" y="4042013"/>
              <a:ext cx="201060" cy="221250"/>
            </a:xfrm>
            <a:prstGeom prst="rect">
              <a:avLst/>
            </a:prstGeom>
          </p:spPr>
        </p:pic>
      </p:grpSp>
      <p:grpSp>
        <p:nvGrpSpPr>
          <p:cNvPr id="14339" name="Group 14338">
            <a:extLst>
              <a:ext uri="{FF2B5EF4-FFF2-40B4-BE49-F238E27FC236}">
                <a16:creationId xmlns:a16="http://schemas.microsoft.com/office/drawing/2014/main" id="{F34D9C07-D187-850C-C6D3-B9A675932378}"/>
              </a:ext>
            </a:extLst>
          </p:cNvPr>
          <p:cNvGrpSpPr/>
          <p:nvPr/>
        </p:nvGrpSpPr>
        <p:grpSpPr>
          <a:xfrm>
            <a:off x="629218" y="2445406"/>
            <a:ext cx="10826287" cy="2944045"/>
            <a:chOff x="629218" y="2445406"/>
            <a:chExt cx="10826287" cy="2944045"/>
          </a:xfrm>
        </p:grpSpPr>
        <p:pic>
          <p:nvPicPr>
            <p:cNvPr id="11" name="Picture 10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C170836D-152E-DBF4-28E5-6DCE4B387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18" y="5142946"/>
              <a:ext cx="201060" cy="221250"/>
            </a:xfrm>
            <a:prstGeom prst="rect">
              <a:avLst/>
            </a:prstGeom>
          </p:spPr>
        </p:pic>
        <p:pic>
          <p:nvPicPr>
            <p:cNvPr id="42" name="Picture 41" descr="A black and white outline of a computer&#10;&#10;Description automatically generated">
              <a:extLst>
                <a:ext uri="{FF2B5EF4-FFF2-40B4-BE49-F238E27FC236}">
                  <a16:creationId xmlns:a16="http://schemas.microsoft.com/office/drawing/2014/main" id="{6BA69448-50A7-9C71-CACD-10A7E2079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02" y="5040044"/>
              <a:ext cx="369800" cy="349407"/>
            </a:xfrm>
            <a:prstGeom prst="rect">
              <a:avLst/>
            </a:prstGeom>
          </p:spPr>
        </p:pic>
        <p:grpSp>
          <p:nvGrpSpPr>
            <p:cNvPr id="14337" name="Group 14336">
              <a:extLst>
                <a:ext uri="{FF2B5EF4-FFF2-40B4-BE49-F238E27FC236}">
                  <a16:creationId xmlns:a16="http://schemas.microsoft.com/office/drawing/2014/main" id="{963CEC8E-4271-E0E5-AA90-BF08D8ACF292}"/>
                </a:ext>
              </a:extLst>
            </p:cNvPr>
            <p:cNvGrpSpPr/>
            <p:nvPr/>
          </p:nvGrpSpPr>
          <p:grpSpPr>
            <a:xfrm>
              <a:off x="8508909" y="2445406"/>
              <a:ext cx="2946596" cy="899173"/>
              <a:chOff x="8491389" y="2593107"/>
              <a:chExt cx="2946596" cy="89917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DEEB437-F874-C670-5DE0-3BFF8F59AF3B}"/>
                  </a:ext>
                </a:extLst>
              </p:cNvPr>
              <p:cNvGrpSpPr/>
              <p:nvPr/>
            </p:nvGrpSpPr>
            <p:grpSpPr>
              <a:xfrm>
                <a:off x="8491389" y="2644437"/>
                <a:ext cx="2946596" cy="847843"/>
                <a:chOff x="8491389" y="2306235"/>
                <a:chExt cx="2946596" cy="847843"/>
              </a:xfrm>
            </p:grpSpPr>
            <p:sp>
              <p:nvSpPr>
                <p:cNvPr id="23" name="Espace réservé du texte 2">
                  <a:extLst>
                    <a:ext uri="{FF2B5EF4-FFF2-40B4-BE49-F238E27FC236}">
                      <a16:creationId xmlns:a16="http://schemas.microsoft.com/office/drawing/2014/main" id="{D557DCA0-AD10-C0EF-117A-67791A4D47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91389" y="2764840"/>
                  <a:ext cx="2901775" cy="389238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dirty="0"/>
                    <a:t>RAID Storage metrics</a:t>
                  </a:r>
                </a:p>
              </p:txBody>
            </p:sp>
            <p:sp>
              <p:nvSpPr>
                <p:cNvPr id="32" name="Espace réservé du texte 2">
                  <a:extLst>
                    <a:ext uri="{FF2B5EF4-FFF2-40B4-BE49-F238E27FC236}">
                      <a16:creationId xmlns:a16="http://schemas.microsoft.com/office/drawing/2014/main" id="{B59936D6-5012-1B8F-0242-783D1A5229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57650" y="2306235"/>
                  <a:ext cx="2380335" cy="3591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2000" u="sng" dirty="0"/>
                    <a:t>Dell Server Metrics</a:t>
                  </a:r>
                  <a:endParaRPr lang="en-US" sz="1800" dirty="0"/>
                </a:p>
              </p:txBody>
            </p:sp>
          </p:grpSp>
          <p:pic>
            <p:nvPicPr>
              <p:cNvPr id="62" name="Picture 61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531EA727-B328-96BE-64F6-E6351C897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3379" y="2593107"/>
                <a:ext cx="461815" cy="461815"/>
              </a:xfrm>
              <a:prstGeom prst="rect">
                <a:avLst/>
              </a:prstGeom>
            </p:spPr>
          </p:pic>
        </p:grpSp>
      </p:grpSp>
      <p:grpSp>
        <p:nvGrpSpPr>
          <p:cNvPr id="14361" name="Group 14360">
            <a:extLst>
              <a:ext uri="{FF2B5EF4-FFF2-40B4-BE49-F238E27FC236}">
                <a16:creationId xmlns:a16="http://schemas.microsoft.com/office/drawing/2014/main" id="{7B341B69-D3CB-8E21-1011-71BD5EAE72D1}"/>
              </a:ext>
            </a:extLst>
          </p:cNvPr>
          <p:cNvGrpSpPr/>
          <p:nvPr/>
        </p:nvGrpSpPr>
        <p:grpSpPr>
          <a:xfrm>
            <a:off x="1151539" y="3577956"/>
            <a:ext cx="10312898" cy="2348950"/>
            <a:chOff x="1151539" y="3577956"/>
            <a:chExt cx="10312898" cy="2348950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F907A44-23BC-F0D3-9891-40891E6EC028}"/>
                </a:ext>
              </a:extLst>
            </p:cNvPr>
            <p:cNvCxnSpPr>
              <a:cxnSpLocks/>
            </p:cNvCxnSpPr>
            <p:nvPr/>
          </p:nvCxnSpPr>
          <p:spPr>
            <a:xfrm>
              <a:off x="8440329" y="3577956"/>
              <a:ext cx="30241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50" name="Group 14349">
              <a:extLst>
                <a:ext uri="{FF2B5EF4-FFF2-40B4-BE49-F238E27FC236}">
                  <a16:creationId xmlns:a16="http://schemas.microsoft.com/office/drawing/2014/main" id="{035E29DE-AE1F-C9CD-C40E-A3FDFECD93CF}"/>
                </a:ext>
              </a:extLst>
            </p:cNvPr>
            <p:cNvGrpSpPr/>
            <p:nvPr/>
          </p:nvGrpSpPr>
          <p:grpSpPr>
            <a:xfrm>
              <a:off x="8500687" y="3951731"/>
              <a:ext cx="2901775" cy="1201243"/>
              <a:chOff x="8500687" y="3951731"/>
              <a:chExt cx="2901775" cy="1201243"/>
            </a:xfrm>
          </p:grpSpPr>
          <p:sp>
            <p:nvSpPr>
              <p:cNvPr id="63" name="Espace réservé du texte 2">
                <a:extLst>
                  <a:ext uri="{FF2B5EF4-FFF2-40B4-BE49-F238E27FC236}">
                    <a16:creationId xmlns:a16="http://schemas.microsoft.com/office/drawing/2014/main" id="{58FF10F2-0E92-A094-2557-890CF87842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0687" y="4391027"/>
                <a:ext cx="2901775" cy="76194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/>
                  <a:t>Analyses network response times</a:t>
                </a:r>
              </a:p>
            </p:txBody>
          </p:sp>
          <p:grpSp>
            <p:nvGrpSpPr>
              <p:cNvPr id="14345" name="Group 14344">
                <a:extLst>
                  <a:ext uri="{FF2B5EF4-FFF2-40B4-BE49-F238E27FC236}">
                    <a16:creationId xmlns:a16="http://schemas.microsoft.com/office/drawing/2014/main" id="{216E68C7-33C1-87C1-3EDD-0BEF66723660}"/>
                  </a:ext>
                </a:extLst>
              </p:cNvPr>
              <p:cNvGrpSpPr/>
              <p:nvPr/>
            </p:nvGrpSpPr>
            <p:grpSpPr>
              <a:xfrm>
                <a:off x="8705718" y="3951731"/>
                <a:ext cx="2656746" cy="359154"/>
                <a:chOff x="8902528" y="4282545"/>
                <a:chExt cx="2656746" cy="359154"/>
              </a:xfrm>
            </p:grpSpPr>
            <p:sp>
              <p:nvSpPr>
                <p:cNvPr id="14338" name="Espace réservé du texte 2">
                  <a:extLst>
                    <a:ext uri="{FF2B5EF4-FFF2-40B4-BE49-F238E27FC236}">
                      <a16:creationId xmlns:a16="http://schemas.microsoft.com/office/drawing/2014/main" id="{9F9F14E8-C658-33C5-2F59-40EC15F52C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339592" y="4282545"/>
                  <a:ext cx="2219682" cy="3591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2000" u="sng" dirty="0"/>
                    <a:t>Blackbox exporter</a:t>
                  </a:r>
                  <a:endParaRPr lang="en-US" sz="1800" dirty="0"/>
                </a:p>
              </p:txBody>
            </p:sp>
            <p:pic>
              <p:nvPicPr>
                <p:cNvPr id="14343" name="Picture 14342" descr="A wifi symbol with a red x in the middle&#10;&#10;Description automatically generated">
                  <a:extLst>
                    <a:ext uri="{FF2B5EF4-FFF2-40B4-BE49-F238E27FC236}">
                      <a16:creationId xmlns:a16="http://schemas.microsoft.com/office/drawing/2014/main" id="{7D3E497E-5DFF-CAA2-4016-3437B9E7F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2528" y="4284531"/>
                  <a:ext cx="431063" cy="3343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360" name="Group 14359">
              <a:extLst>
                <a:ext uri="{FF2B5EF4-FFF2-40B4-BE49-F238E27FC236}">
                  <a16:creationId xmlns:a16="http://schemas.microsoft.com/office/drawing/2014/main" id="{0B677FD8-1891-F4B9-A5A3-25A56AAA05D8}"/>
                </a:ext>
              </a:extLst>
            </p:cNvPr>
            <p:cNvGrpSpPr/>
            <p:nvPr/>
          </p:nvGrpSpPr>
          <p:grpSpPr>
            <a:xfrm>
              <a:off x="1151539" y="4935724"/>
              <a:ext cx="832213" cy="991182"/>
              <a:chOff x="1151539" y="4935724"/>
              <a:chExt cx="832213" cy="991182"/>
            </a:xfrm>
          </p:grpSpPr>
          <p:pic>
            <p:nvPicPr>
              <p:cNvPr id="30" name="Picture 29" descr="A blue cube with black outline&#10;&#10;Description automatically generated">
                <a:extLst>
                  <a:ext uri="{FF2B5EF4-FFF2-40B4-BE49-F238E27FC236}">
                    <a16:creationId xmlns:a16="http://schemas.microsoft.com/office/drawing/2014/main" id="{5D82555B-AB7E-330B-441B-0DCED637F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028" y="5705656"/>
                <a:ext cx="201060" cy="221250"/>
              </a:xfrm>
              <a:prstGeom prst="rect">
                <a:avLst/>
              </a:prstGeom>
            </p:spPr>
          </p:pic>
          <p:pic>
            <p:nvPicPr>
              <p:cNvPr id="14354" name="Picture 14353" descr="A computer network diagram with a lock&#10;&#10;Description automatically generated">
                <a:extLst>
                  <a:ext uri="{FF2B5EF4-FFF2-40B4-BE49-F238E27FC236}">
                    <a16:creationId xmlns:a16="http://schemas.microsoft.com/office/drawing/2014/main" id="{AC8E89B0-AFC1-77B7-667E-4B09ECC40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539" y="4935724"/>
                <a:ext cx="832213" cy="8387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014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9" name="Picture 14358" descr="A black and white outline of a computer&#10;&#10;Description automatically generated">
            <a:extLst>
              <a:ext uri="{FF2B5EF4-FFF2-40B4-BE49-F238E27FC236}">
                <a16:creationId xmlns:a16="http://schemas.microsoft.com/office/drawing/2014/main" id="{180CEDFC-DE56-D894-2AB0-585C4CF58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7" y="5036274"/>
            <a:ext cx="369800" cy="3494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4A5EF1-6CCC-8C50-4A49-5955AB1BF5AD}"/>
              </a:ext>
            </a:extLst>
          </p:cNvPr>
          <p:cNvGrpSpPr/>
          <p:nvPr/>
        </p:nvGrpSpPr>
        <p:grpSpPr>
          <a:xfrm>
            <a:off x="526949" y="1743078"/>
            <a:ext cx="6880895" cy="4031412"/>
            <a:chOff x="2434292" y="2028906"/>
            <a:chExt cx="6880895" cy="40314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5E374C-DDC4-4C6A-2448-52EB4BF26846}"/>
                </a:ext>
              </a:extLst>
            </p:cNvPr>
            <p:cNvGrpSpPr/>
            <p:nvPr/>
          </p:nvGrpSpPr>
          <p:grpSpPr>
            <a:xfrm>
              <a:off x="2434292" y="2028906"/>
              <a:ext cx="1528172" cy="4031412"/>
              <a:chOff x="2434292" y="1097970"/>
              <a:chExt cx="1528172" cy="40314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9F5C7A-541B-78A1-1267-AB163CD11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2582354" y="2282744"/>
                <a:ext cx="452646" cy="734852"/>
              </a:xfrm>
              <a:prstGeom prst="rect">
                <a:avLst/>
              </a:prstGeom>
            </p:spPr>
          </p:pic>
          <p:pic>
            <p:nvPicPr>
              <p:cNvPr id="15" name="Picture 14" descr="A computer network diagram with a lock&#10;&#10;Description automatically generated">
                <a:extLst>
                  <a:ext uri="{FF2B5EF4-FFF2-40B4-BE49-F238E27FC236}">
                    <a16:creationId xmlns:a16="http://schemas.microsoft.com/office/drawing/2014/main" id="{29D9655A-A589-BCB1-FD1B-C93F7072D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5673" y="4290616"/>
                <a:ext cx="832213" cy="838766"/>
              </a:xfrm>
              <a:prstGeom prst="rect">
                <a:avLst/>
              </a:prstGeom>
            </p:spPr>
          </p:pic>
          <p:pic>
            <p:nvPicPr>
              <p:cNvPr id="25" name="Picture 24" descr="A computer and globe with a black background&#10;&#10;Description automatically generated">
                <a:extLst>
                  <a:ext uri="{FF2B5EF4-FFF2-40B4-BE49-F238E27FC236}">
                    <a16:creationId xmlns:a16="http://schemas.microsoft.com/office/drawing/2014/main" id="{0FEF5C82-C34E-9A4E-3F5A-6D18C15A7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7972" y="1463265"/>
                <a:ext cx="844492" cy="869701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ircuit board&#10;&#10;Description automatically generated">
                <a:extLst>
                  <a:ext uri="{FF2B5EF4-FFF2-40B4-BE49-F238E27FC236}">
                    <a16:creationId xmlns:a16="http://schemas.microsoft.com/office/drawing/2014/main" id="{DE80BFB5-C1BB-6398-CDCE-110AFD888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3037" y="3240981"/>
                <a:ext cx="383685" cy="389634"/>
              </a:xfrm>
              <a:prstGeom prst="rect">
                <a:avLst/>
              </a:prstGeom>
            </p:spPr>
          </p:pic>
          <p:pic>
            <p:nvPicPr>
              <p:cNvPr id="29" name="Picture 28" descr="A black and white drawing of a rectangle with a plug and a wire&#10;&#10;Description automatically generated">
                <a:extLst>
                  <a:ext uri="{FF2B5EF4-FFF2-40B4-BE49-F238E27FC236}">
                    <a16:creationId xmlns:a16="http://schemas.microsoft.com/office/drawing/2014/main" id="{6EBD6500-9831-CFC1-9F26-395B89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292" y="3715230"/>
                <a:ext cx="426551" cy="483424"/>
              </a:xfrm>
              <a:prstGeom prst="rect">
                <a:avLst/>
              </a:prstGeom>
            </p:spPr>
          </p:pic>
          <p:pic>
            <p:nvPicPr>
              <p:cNvPr id="31" name="Picture 30" descr="A black and white drawing of a machine&#10;&#10;Description automatically generated">
                <a:extLst>
                  <a:ext uri="{FF2B5EF4-FFF2-40B4-BE49-F238E27FC236}">
                    <a16:creationId xmlns:a16="http://schemas.microsoft.com/office/drawing/2014/main" id="{64C88F04-1404-C92C-CD62-1E684736D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2531" y="3630615"/>
                <a:ext cx="589249" cy="483424"/>
              </a:xfrm>
              <a:prstGeom prst="rect">
                <a:avLst/>
              </a:prstGeom>
            </p:spPr>
          </p:pic>
          <p:pic>
            <p:nvPicPr>
              <p:cNvPr id="33" name="Picture 32" descr="A black and white balloon&#10;&#10;Description automatically generated">
                <a:extLst>
                  <a:ext uri="{FF2B5EF4-FFF2-40B4-BE49-F238E27FC236}">
                    <a16:creationId xmlns:a16="http://schemas.microsoft.com/office/drawing/2014/main" id="{B612057F-1FB1-AAC7-45D9-AD0DB18D2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033" y="2970614"/>
                <a:ext cx="375058" cy="838766"/>
              </a:xfrm>
              <a:prstGeom prst="rect">
                <a:avLst/>
              </a:prstGeom>
            </p:spPr>
          </p:pic>
          <p:pic>
            <p:nvPicPr>
              <p:cNvPr id="35" name="Picture 34" descr="A black and white image of a gas cylinder&#10;&#10;Description automatically generated">
                <a:extLst>
                  <a:ext uri="{FF2B5EF4-FFF2-40B4-BE49-F238E27FC236}">
                    <a16:creationId xmlns:a16="http://schemas.microsoft.com/office/drawing/2014/main" id="{004B500E-DF84-C889-EBD3-E4A62E8C7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551" y="1249265"/>
                <a:ext cx="452647" cy="563674"/>
              </a:xfrm>
              <a:prstGeom prst="rect">
                <a:avLst/>
              </a:prstGeom>
            </p:spPr>
          </p:pic>
          <p:pic>
            <p:nvPicPr>
              <p:cNvPr id="37" name="Picture 36" descr="A black and white image of a cloud and sun&#10;&#10;Description automatically generated">
                <a:extLst>
                  <a:ext uri="{FF2B5EF4-FFF2-40B4-BE49-F238E27FC236}">
                    <a16:creationId xmlns:a16="http://schemas.microsoft.com/office/drawing/2014/main" id="{75354014-A1F7-096D-9E2E-903688EB4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5745" y="1097970"/>
                <a:ext cx="444874" cy="463645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236EF2-BE71-097D-BDFB-F3BDC4942315}"/>
                </a:ext>
              </a:extLst>
            </p:cNvPr>
            <p:cNvGrpSpPr/>
            <p:nvPr/>
          </p:nvGrpSpPr>
          <p:grpSpPr>
            <a:xfrm>
              <a:off x="5195042" y="3421980"/>
              <a:ext cx="1591010" cy="1458878"/>
              <a:chOff x="5007695" y="2416034"/>
              <a:chExt cx="1591010" cy="1458878"/>
            </a:xfrm>
          </p:grpSpPr>
          <p:pic>
            <p:nvPicPr>
              <p:cNvPr id="39" name="Picture 38" descr="A black and white outline of a whale&#10;&#10;Description automatically generated">
                <a:extLst>
                  <a:ext uri="{FF2B5EF4-FFF2-40B4-BE49-F238E27FC236}">
                    <a16:creationId xmlns:a16="http://schemas.microsoft.com/office/drawing/2014/main" id="{11FE73B1-2BF2-479D-F3A9-52B3A753E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695" y="3010576"/>
                <a:ext cx="687816" cy="661805"/>
              </a:xfrm>
              <a:prstGeom prst="rect">
                <a:avLst/>
              </a:prstGeom>
            </p:spPr>
          </p:pic>
          <p:pic>
            <p:nvPicPr>
              <p:cNvPr id="48" name="Picture 47" descr="A computer and monitor on a black background&#10;&#10;Description automatically generated">
                <a:extLst>
                  <a:ext uri="{FF2B5EF4-FFF2-40B4-BE49-F238E27FC236}">
                    <a16:creationId xmlns:a16="http://schemas.microsoft.com/office/drawing/2014/main" id="{CA55273F-735A-E19B-631E-34051073A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511" y="3090889"/>
                <a:ext cx="903194" cy="784023"/>
              </a:xfrm>
              <a:prstGeom prst="rect">
                <a:avLst/>
              </a:prstGeom>
            </p:spPr>
          </p:pic>
          <p:pic>
            <p:nvPicPr>
              <p:cNvPr id="50" name="Picture 49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FBB704A5-9ACF-CB83-BEFD-599B72282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4374" y="2416034"/>
                <a:ext cx="382809" cy="784022"/>
              </a:xfrm>
              <a:prstGeom prst="rect">
                <a:avLst/>
              </a:prstGeom>
            </p:spPr>
          </p:pic>
        </p:grpSp>
        <p:pic>
          <p:nvPicPr>
            <p:cNvPr id="84" name="Picture 83" descr="Blue arrows on a black background&#10;&#10;Description automatically generated">
              <a:extLst>
                <a:ext uri="{FF2B5EF4-FFF2-40B4-BE49-F238E27FC236}">
                  <a16:creationId xmlns:a16="http://schemas.microsoft.com/office/drawing/2014/main" id="{D810A7E4-B58B-6CED-C92B-0839B5672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52" y="2765990"/>
              <a:ext cx="1062378" cy="2894064"/>
            </a:xfrm>
            <a:prstGeom prst="rect">
              <a:avLst/>
            </a:prstGeom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734D9B-5659-C542-F074-A91AAE49CEB2}"/>
                </a:ext>
              </a:extLst>
            </p:cNvPr>
            <p:cNvGrpSpPr/>
            <p:nvPr/>
          </p:nvGrpSpPr>
          <p:grpSpPr>
            <a:xfrm>
              <a:off x="6909076" y="2273413"/>
              <a:ext cx="2406111" cy="3782847"/>
              <a:chOff x="6572409" y="1530688"/>
              <a:chExt cx="2406111" cy="3782847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81D238B-11AB-12FA-EE06-D896CE111F62}"/>
                  </a:ext>
                </a:extLst>
              </p:cNvPr>
              <p:cNvGrpSpPr/>
              <p:nvPr/>
            </p:nvGrpSpPr>
            <p:grpSpPr>
              <a:xfrm>
                <a:off x="7697597" y="1530688"/>
                <a:ext cx="1280923" cy="2394341"/>
                <a:chOff x="7697597" y="1530688"/>
                <a:chExt cx="1280923" cy="2394341"/>
              </a:xfrm>
            </p:grpSpPr>
            <p:pic>
              <p:nvPicPr>
                <p:cNvPr id="12" name="Picture 11" descr="A group of people with black background&#10;&#10;Description automatically generated">
                  <a:extLst>
                    <a:ext uri="{FF2B5EF4-FFF2-40B4-BE49-F238E27FC236}">
                      <a16:creationId xmlns:a16="http://schemas.microsoft.com/office/drawing/2014/main" id="{EB6C79EA-014B-BA91-1B4B-CA0FE7DE6A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1099" y="2454936"/>
                  <a:ext cx="897421" cy="661805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black and white triangle with a exclamation mark&#10;&#10;Description automatically generated">
                  <a:extLst>
                    <a:ext uri="{FF2B5EF4-FFF2-40B4-BE49-F238E27FC236}">
                      <a16:creationId xmlns:a16="http://schemas.microsoft.com/office/drawing/2014/main" id="{789580AB-DD68-710D-0E6F-2CA5A24F4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4148" y="3238713"/>
                  <a:ext cx="739110" cy="686316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black and white image of a computer with a magnifying glass&#10;&#10;Description automatically generated">
                  <a:extLst>
                    <a:ext uri="{FF2B5EF4-FFF2-40B4-BE49-F238E27FC236}">
                      <a16:creationId xmlns:a16="http://schemas.microsoft.com/office/drawing/2014/main" id="{C4466CE6-D8B3-5734-D160-07FDBFB97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7597" y="1530688"/>
                  <a:ext cx="832213" cy="802277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 descr="A black and white drawing of gears&#10;&#10;Description automatically generated">
                <a:extLst>
                  <a:ext uri="{FF2B5EF4-FFF2-40B4-BE49-F238E27FC236}">
                    <a16:creationId xmlns:a16="http://schemas.microsoft.com/office/drawing/2014/main" id="{F6DB7F9D-155C-280D-64B1-A44923A57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350" y="4557076"/>
                <a:ext cx="771976" cy="756459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1914EFF-9BF7-E829-8EF9-0E2244EC8B37}"/>
                  </a:ext>
                </a:extLst>
              </p:cNvPr>
              <p:cNvGrpSpPr/>
              <p:nvPr/>
            </p:nvGrpSpPr>
            <p:grpSpPr>
              <a:xfrm rot="3112965">
                <a:off x="6762510" y="4010818"/>
                <a:ext cx="508000" cy="709938"/>
                <a:chOff x="5660460" y="4250730"/>
                <a:chExt cx="508000" cy="709938"/>
              </a:xfrm>
            </p:grpSpPr>
            <p:pic>
              <p:nvPicPr>
                <p:cNvPr id="70" name="Picture 69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5AE00C37-9B67-9ECE-5EC6-D94ABDFEB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1772">
                  <a:off x="5675154" y="4467362"/>
                  <a:ext cx="478612" cy="508000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0C4C71D1-C1A9-2C98-DCD1-3870B941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5675307" y="4250730"/>
                  <a:ext cx="478612" cy="508000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14F97BC9-417A-7002-9F96-FE166E442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625643">
                <a:off x="6846463" y="2811719"/>
                <a:ext cx="771976" cy="819379"/>
              </a:xfrm>
              <a:prstGeom prst="rect">
                <a:avLst/>
              </a:prstGeom>
            </p:spPr>
          </p:pic>
          <p:pic>
            <p:nvPicPr>
              <p:cNvPr id="98" name="Picture 97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0846B414-87F5-2A6F-8879-E5FC410AB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45628">
                <a:off x="6572409" y="2153079"/>
                <a:ext cx="771976" cy="819379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21A98B0-FEF2-49D9-0C55-31663A8270A2}"/>
              </a:ext>
            </a:extLst>
          </p:cNvPr>
          <p:cNvSpPr/>
          <p:nvPr/>
        </p:nvSpPr>
        <p:spPr>
          <a:xfrm>
            <a:off x="114850" y="1483774"/>
            <a:ext cx="7590093" cy="4467321"/>
          </a:xfrm>
          <a:prstGeom prst="rect">
            <a:avLst/>
          </a:prstGeom>
          <a:solidFill>
            <a:schemeClr val="bg1">
              <a:alpha val="8390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SCANS</a:t>
            </a:r>
            <a:endParaRPr lang="en-US" sz="2800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D757A17-C848-4B49-5864-15ECC703D0A7}"/>
              </a:ext>
            </a:extLst>
          </p:cNvPr>
          <p:cNvSpPr txBox="1">
            <a:spLocks/>
          </p:cNvSpPr>
          <p:nvPr/>
        </p:nvSpPr>
        <p:spPr>
          <a:xfrm>
            <a:off x="262605" y="1014829"/>
            <a:ext cx="7386353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dirty="0"/>
              <a:t>ontainerized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dirty="0"/>
              <a:t>nalysis for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/>
              <a:t>MR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ystems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564A221-F312-7ADD-8EF5-4FAD85D53BEA}"/>
              </a:ext>
            </a:extLst>
          </p:cNvPr>
          <p:cNvSpPr txBox="1">
            <a:spLocks/>
          </p:cNvSpPr>
          <p:nvPr/>
        </p:nvSpPr>
        <p:spPr>
          <a:xfrm>
            <a:off x="7980608" y="1750356"/>
            <a:ext cx="3935621" cy="484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u="sng" dirty="0"/>
              <a:t>Visualization &amp; analysis container</a:t>
            </a:r>
            <a:endParaRPr lang="en-US" sz="1200" b="1" u="sng" dirty="0"/>
          </a:p>
        </p:txBody>
      </p:sp>
      <p:pic>
        <p:nvPicPr>
          <p:cNvPr id="34" name="Picture 33" descr="A black and white logo&#10;&#10;Description automatically generated">
            <a:extLst>
              <a:ext uri="{FF2B5EF4-FFF2-40B4-BE49-F238E27FC236}">
                <a16:creationId xmlns:a16="http://schemas.microsoft.com/office/drawing/2014/main" id="{3E779BDD-DD24-3B03-8A8F-B7A30A3FD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78" y="3134775"/>
            <a:ext cx="382809" cy="78402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A6E4BB6-B45A-17AA-ABCC-380CB3B76A3A}"/>
              </a:ext>
            </a:extLst>
          </p:cNvPr>
          <p:cNvGrpSpPr/>
          <p:nvPr/>
        </p:nvGrpSpPr>
        <p:grpSpPr>
          <a:xfrm>
            <a:off x="3553780" y="3811007"/>
            <a:ext cx="1745897" cy="1161463"/>
            <a:chOff x="3553780" y="3811007"/>
            <a:chExt cx="1745897" cy="1161463"/>
          </a:xfrm>
        </p:grpSpPr>
        <p:sp>
          <p:nvSpPr>
            <p:cNvPr id="38" name="Espace réservé du texte 2">
              <a:extLst>
                <a:ext uri="{FF2B5EF4-FFF2-40B4-BE49-F238E27FC236}">
                  <a16:creationId xmlns:a16="http://schemas.microsoft.com/office/drawing/2014/main" id="{052B8EBF-8919-4002-8C67-08901CC9AF10}"/>
                </a:ext>
              </a:extLst>
            </p:cNvPr>
            <p:cNvSpPr txBox="1">
              <a:spLocks/>
            </p:cNvSpPr>
            <p:nvPr/>
          </p:nvSpPr>
          <p:spPr>
            <a:xfrm>
              <a:off x="3553780" y="4593246"/>
              <a:ext cx="1745897" cy="37922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u="sng" dirty="0"/>
                <a:t>CRMN Server</a:t>
              </a:r>
            </a:p>
          </p:txBody>
        </p:sp>
        <p:pic>
          <p:nvPicPr>
            <p:cNvPr id="40" name="Picture 39" descr="A computer and monitor on a black background&#10;&#10;Description automatically generated">
              <a:extLst>
                <a:ext uri="{FF2B5EF4-FFF2-40B4-BE49-F238E27FC236}">
                  <a16:creationId xmlns:a16="http://schemas.microsoft.com/office/drawing/2014/main" id="{CAFD6D52-F479-2777-1E8D-22E965EE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515" y="3811007"/>
              <a:ext cx="903194" cy="784023"/>
            </a:xfrm>
            <a:prstGeom prst="rect">
              <a:avLst/>
            </a:prstGeom>
          </p:spPr>
        </p:pic>
      </p:grpSp>
      <p:pic>
        <p:nvPicPr>
          <p:cNvPr id="44" name="Picture 43" descr="A black and white logo&#10;&#10;Description automatically generated">
            <a:extLst>
              <a:ext uri="{FF2B5EF4-FFF2-40B4-BE49-F238E27FC236}">
                <a16:creationId xmlns:a16="http://schemas.microsoft.com/office/drawing/2014/main" id="{0B27EB57-79D1-ABC8-0F71-EBCA13CB2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92" y="3134775"/>
            <a:ext cx="382809" cy="78402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954C1A0-F5FE-C3C5-1ED3-8F374747B94B}"/>
              </a:ext>
            </a:extLst>
          </p:cNvPr>
          <p:cNvGrpSpPr/>
          <p:nvPr/>
        </p:nvGrpSpPr>
        <p:grpSpPr>
          <a:xfrm>
            <a:off x="3286675" y="3730498"/>
            <a:ext cx="738755" cy="668155"/>
            <a:chOff x="3433788" y="5440556"/>
            <a:chExt cx="738755" cy="668155"/>
          </a:xfrm>
        </p:grpSpPr>
        <p:pic>
          <p:nvPicPr>
            <p:cNvPr id="52" name="Picture 51" descr="A black and white outline of a whale&#10;&#10;Description automatically generated">
              <a:extLst>
                <a:ext uri="{FF2B5EF4-FFF2-40B4-BE49-F238E27FC236}">
                  <a16:creationId xmlns:a16="http://schemas.microsoft.com/office/drawing/2014/main" id="{5D1B9B00-4FCE-B6E8-279C-E63A9640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788" y="5440556"/>
              <a:ext cx="687816" cy="661805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C94F16A-5289-A524-526C-EF2B894AC7D2}"/>
                </a:ext>
              </a:extLst>
            </p:cNvPr>
            <p:cNvSpPr/>
            <p:nvPr/>
          </p:nvSpPr>
          <p:spPr>
            <a:xfrm>
              <a:off x="3679825" y="5681983"/>
              <a:ext cx="230071" cy="318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49A0B8-6D49-1AEC-6116-33471284746B}"/>
                </a:ext>
              </a:extLst>
            </p:cNvPr>
            <p:cNvSpPr/>
            <p:nvPr/>
          </p:nvSpPr>
          <p:spPr>
            <a:xfrm>
              <a:off x="3602154" y="5894109"/>
              <a:ext cx="307742" cy="98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E11268-E5EF-651A-43EE-12E6F69E451C}"/>
                </a:ext>
              </a:extLst>
            </p:cNvPr>
            <p:cNvSpPr/>
            <p:nvPr/>
          </p:nvSpPr>
          <p:spPr>
            <a:xfrm>
              <a:off x="3942472" y="5792605"/>
              <a:ext cx="230071" cy="28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5E56FE-C98B-CA43-8B2C-9E7573084B73}"/>
                </a:ext>
              </a:extLst>
            </p:cNvPr>
            <p:cNvSpPr/>
            <p:nvPr/>
          </p:nvSpPr>
          <p:spPr>
            <a:xfrm>
              <a:off x="3581078" y="6018348"/>
              <a:ext cx="394437" cy="9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Picture 53" descr="A blue whale with blocks on it&#10;&#10;Description automatically generated">
              <a:extLst>
                <a:ext uri="{FF2B5EF4-FFF2-40B4-BE49-F238E27FC236}">
                  <a16:creationId xmlns:a16="http://schemas.microsoft.com/office/drawing/2014/main" id="{5ABE9FD3-CD0A-E0EE-4BAB-770A3944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337" y="5750511"/>
              <a:ext cx="502791" cy="350574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96EDC45-B36F-F106-0538-CA5DBB91B6C4}"/>
              </a:ext>
            </a:extLst>
          </p:cNvPr>
          <p:cNvSpPr/>
          <p:nvPr/>
        </p:nvSpPr>
        <p:spPr>
          <a:xfrm>
            <a:off x="3942472" y="5792605"/>
            <a:ext cx="230071" cy="28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4CA55-B0E8-DF11-7BC2-153C7734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011" y="2927852"/>
            <a:ext cx="452646" cy="734852"/>
          </a:xfrm>
          <a:prstGeom prst="rect">
            <a:avLst/>
          </a:prstGeom>
        </p:spPr>
      </p:pic>
      <p:pic>
        <p:nvPicPr>
          <p:cNvPr id="3" name="Picture 2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CE0FF521-15F3-8830-CDDB-6C0E38CE56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8" y="2978074"/>
            <a:ext cx="201060" cy="221250"/>
          </a:xfrm>
          <a:prstGeom prst="rect">
            <a:avLst/>
          </a:prstGeom>
        </p:spPr>
      </p:pic>
      <p:pic>
        <p:nvPicPr>
          <p:cNvPr id="5" name="Picture 4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B5BD3E4D-2C2E-2F6D-759F-46DF06A124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8" y="3281771"/>
            <a:ext cx="201060" cy="221250"/>
          </a:xfrm>
          <a:prstGeom prst="rect">
            <a:avLst/>
          </a:prstGeom>
        </p:spPr>
      </p:pic>
      <p:pic>
        <p:nvPicPr>
          <p:cNvPr id="4" name="Picture 3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7E046778-25B3-D3BD-8227-A335A12BD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06" y="3123329"/>
            <a:ext cx="201060" cy="221250"/>
          </a:xfrm>
          <a:prstGeom prst="rect">
            <a:avLst/>
          </a:prstGeom>
        </p:spPr>
      </p:pic>
      <p:pic>
        <p:nvPicPr>
          <p:cNvPr id="8" name="Picture 7" descr="A computer and globe with a black background&#10;&#10;Description automatically generated">
            <a:extLst>
              <a:ext uri="{FF2B5EF4-FFF2-40B4-BE49-F238E27FC236}">
                <a16:creationId xmlns:a16="http://schemas.microsoft.com/office/drawing/2014/main" id="{73DAA6C7-2362-24D7-5165-E0DD939B8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29" y="2113775"/>
            <a:ext cx="844492" cy="869701"/>
          </a:xfrm>
          <a:prstGeom prst="rect">
            <a:avLst/>
          </a:prstGeom>
        </p:spPr>
      </p:pic>
      <p:pic>
        <p:nvPicPr>
          <p:cNvPr id="9" name="Picture 8" descr="A black and white image of a gas cylinder&#10;&#10;Description automatically generated">
            <a:extLst>
              <a:ext uri="{FF2B5EF4-FFF2-40B4-BE49-F238E27FC236}">
                <a16:creationId xmlns:a16="http://schemas.microsoft.com/office/drawing/2014/main" id="{A10B8153-7E2F-F84B-B799-010DC97E8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8" y="1899775"/>
            <a:ext cx="452647" cy="563674"/>
          </a:xfrm>
          <a:prstGeom prst="rect">
            <a:avLst/>
          </a:prstGeom>
        </p:spPr>
      </p:pic>
      <p:pic>
        <p:nvPicPr>
          <p:cNvPr id="20" name="Picture 19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BDCEF681-A164-2B7D-14F4-C79CE8823B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60" y="2478509"/>
            <a:ext cx="201060" cy="221250"/>
          </a:xfrm>
          <a:prstGeom prst="rect">
            <a:avLst/>
          </a:prstGeom>
        </p:spPr>
      </p:pic>
      <p:pic>
        <p:nvPicPr>
          <p:cNvPr id="24" name="Picture 23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CADFF9D5-9729-8AC2-8B5E-9D291E9E4CB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20" y="2031732"/>
            <a:ext cx="201060" cy="221250"/>
          </a:xfrm>
          <a:prstGeom prst="rect">
            <a:avLst/>
          </a:prstGeom>
        </p:spPr>
      </p:pic>
      <p:pic>
        <p:nvPicPr>
          <p:cNvPr id="26" name="Picture 25" descr="A black and white image of a cloud and sun&#10;&#10;Description automatically generated">
            <a:extLst>
              <a:ext uri="{FF2B5EF4-FFF2-40B4-BE49-F238E27FC236}">
                <a16:creationId xmlns:a16="http://schemas.microsoft.com/office/drawing/2014/main" id="{58AAF5AB-7C99-E91D-4B1C-C9701126EC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3" y="1741333"/>
            <a:ext cx="444874" cy="463645"/>
          </a:xfrm>
          <a:prstGeom prst="rect">
            <a:avLst/>
          </a:prstGeom>
        </p:spPr>
      </p:pic>
      <p:pic>
        <p:nvPicPr>
          <p:cNvPr id="7" name="Picture 6" descr="A black and white drawing of a machine&#10;&#10;Description automatically generated">
            <a:extLst>
              <a:ext uri="{FF2B5EF4-FFF2-40B4-BE49-F238E27FC236}">
                <a16:creationId xmlns:a16="http://schemas.microsoft.com/office/drawing/2014/main" id="{1D6F5BE9-9F7D-3CA2-3420-E9F924ECA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1" y="4279428"/>
            <a:ext cx="589249" cy="483424"/>
          </a:xfrm>
          <a:prstGeom prst="rect">
            <a:avLst/>
          </a:prstGeom>
        </p:spPr>
      </p:pic>
      <p:pic>
        <p:nvPicPr>
          <p:cNvPr id="10" name="Picture 9" descr="A black and white balloon&#10;&#10;Description automatically generated">
            <a:extLst>
              <a:ext uri="{FF2B5EF4-FFF2-40B4-BE49-F238E27FC236}">
                <a16:creationId xmlns:a16="http://schemas.microsoft.com/office/drawing/2014/main" id="{B3EF980E-AC42-627A-D4FE-9D4D6CBDED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23" y="3619427"/>
            <a:ext cx="375058" cy="838766"/>
          </a:xfrm>
          <a:prstGeom prst="rect">
            <a:avLst/>
          </a:prstGeom>
        </p:spPr>
      </p:pic>
      <p:pic>
        <p:nvPicPr>
          <p:cNvPr id="49" name="Picture 48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4BE4DA83-551E-27DF-A229-AF097BFA084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34" y="4445009"/>
            <a:ext cx="201060" cy="221250"/>
          </a:xfrm>
          <a:prstGeom prst="rect">
            <a:avLst/>
          </a:prstGeom>
        </p:spPr>
      </p:pic>
      <p:pic>
        <p:nvPicPr>
          <p:cNvPr id="14341" name="Picture 14340" descr="A black and white drawing of a rectangle with a plug and a wire&#10;&#10;Description automatically generated">
            <a:extLst>
              <a:ext uri="{FF2B5EF4-FFF2-40B4-BE49-F238E27FC236}">
                <a16:creationId xmlns:a16="http://schemas.microsoft.com/office/drawing/2014/main" id="{7644F0CA-078B-455C-5A5A-EF3BB7C4B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9" y="4360338"/>
            <a:ext cx="426551" cy="483424"/>
          </a:xfrm>
          <a:prstGeom prst="rect">
            <a:avLst/>
          </a:prstGeom>
        </p:spPr>
      </p:pic>
      <p:pic>
        <p:nvPicPr>
          <p:cNvPr id="14342" name="Picture 14341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3ED958E2-80A5-C513-D71D-814C7CCAEE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12" y="4703382"/>
            <a:ext cx="201060" cy="221250"/>
          </a:xfrm>
          <a:prstGeom prst="rect">
            <a:avLst/>
          </a:prstGeom>
        </p:spPr>
      </p:pic>
      <p:grpSp>
        <p:nvGrpSpPr>
          <p:cNvPr id="14356" name="Group 14355">
            <a:extLst>
              <a:ext uri="{FF2B5EF4-FFF2-40B4-BE49-F238E27FC236}">
                <a16:creationId xmlns:a16="http://schemas.microsoft.com/office/drawing/2014/main" id="{78506675-2483-C6A6-F920-B913A3B02125}"/>
              </a:ext>
            </a:extLst>
          </p:cNvPr>
          <p:cNvGrpSpPr/>
          <p:nvPr/>
        </p:nvGrpSpPr>
        <p:grpSpPr>
          <a:xfrm>
            <a:off x="807709" y="3886089"/>
            <a:ext cx="593956" cy="389634"/>
            <a:chOff x="807709" y="3886089"/>
            <a:chExt cx="593956" cy="389634"/>
          </a:xfrm>
        </p:grpSpPr>
        <p:pic>
          <p:nvPicPr>
            <p:cNvPr id="14352" name="Picture 14351" descr="A black and white drawing of a circuit board&#10;&#10;Description automatically generated">
              <a:extLst>
                <a:ext uri="{FF2B5EF4-FFF2-40B4-BE49-F238E27FC236}">
                  <a16:creationId xmlns:a16="http://schemas.microsoft.com/office/drawing/2014/main" id="{F683CECD-E0D3-8E24-A4E3-FC255930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09" y="3886089"/>
              <a:ext cx="383685" cy="389634"/>
            </a:xfrm>
            <a:prstGeom prst="rect">
              <a:avLst/>
            </a:prstGeom>
          </p:spPr>
        </p:pic>
        <p:pic>
          <p:nvPicPr>
            <p:cNvPr id="14353" name="Picture 14352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CB829684-4F6E-D630-A2F8-AA94C06C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605" y="4042013"/>
              <a:ext cx="201060" cy="221250"/>
            </a:xfrm>
            <a:prstGeom prst="rect">
              <a:avLst/>
            </a:prstGeom>
          </p:spPr>
        </p:pic>
      </p:grpSp>
      <p:pic>
        <p:nvPicPr>
          <p:cNvPr id="11" name="Picture 10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C170836D-152E-DBF4-28E5-6DCE4B387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8" y="5142946"/>
            <a:ext cx="201060" cy="221250"/>
          </a:xfrm>
          <a:prstGeom prst="rect">
            <a:avLst/>
          </a:prstGeom>
        </p:spPr>
      </p:pic>
      <p:pic>
        <p:nvPicPr>
          <p:cNvPr id="42" name="Picture 41" descr="A black and white outline of a computer&#10;&#10;Description automatically generated">
            <a:extLst>
              <a:ext uri="{FF2B5EF4-FFF2-40B4-BE49-F238E27FC236}">
                <a16:creationId xmlns:a16="http://schemas.microsoft.com/office/drawing/2014/main" id="{6BA69448-50A7-9C71-CACD-10A7E2079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2" y="5040044"/>
            <a:ext cx="369800" cy="349407"/>
          </a:xfrm>
          <a:prstGeom prst="rect">
            <a:avLst/>
          </a:prstGeom>
        </p:spPr>
      </p:pic>
      <p:grpSp>
        <p:nvGrpSpPr>
          <p:cNvPr id="14360" name="Group 14359">
            <a:extLst>
              <a:ext uri="{FF2B5EF4-FFF2-40B4-BE49-F238E27FC236}">
                <a16:creationId xmlns:a16="http://schemas.microsoft.com/office/drawing/2014/main" id="{0B677FD8-1891-F4B9-A5A3-25A56AAA05D8}"/>
              </a:ext>
            </a:extLst>
          </p:cNvPr>
          <p:cNvGrpSpPr/>
          <p:nvPr/>
        </p:nvGrpSpPr>
        <p:grpSpPr>
          <a:xfrm>
            <a:off x="1151539" y="4935724"/>
            <a:ext cx="832213" cy="991182"/>
            <a:chOff x="1151539" y="4935724"/>
            <a:chExt cx="832213" cy="991182"/>
          </a:xfrm>
        </p:grpSpPr>
        <p:pic>
          <p:nvPicPr>
            <p:cNvPr id="30" name="Picture 29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5D82555B-AB7E-330B-441B-0DCED637F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028" y="5705656"/>
              <a:ext cx="201060" cy="221250"/>
            </a:xfrm>
            <a:prstGeom prst="rect">
              <a:avLst/>
            </a:prstGeom>
          </p:spPr>
        </p:pic>
        <p:pic>
          <p:nvPicPr>
            <p:cNvPr id="14354" name="Picture 14353" descr="A computer network diagram with a lock&#10;&#10;Description automatically generated">
              <a:extLst>
                <a:ext uri="{FF2B5EF4-FFF2-40B4-BE49-F238E27FC236}">
                  <a16:creationId xmlns:a16="http://schemas.microsoft.com/office/drawing/2014/main" id="{AC8E89B0-AFC1-77B7-667E-4B09ECC40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539" y="4935724"/>
              <a:ext cx="832213" cy="838766"/>
            </a:xfrm>
            <a:prstGeom prst="rect">
              <a:avLst/>
            </a:prstGeom>
          </p:spPr>
        </p:pic>
      </p:grpSp>
      <p:grpSp>
        <p:nvGrpSpPr>
          <p:cNvPr id="14351" name="Group 14350">
            <a:extLst>
              <a:ext uri="{FF2B5EF4-FFF2-40B4-BE49-F238E27FC236}">
                <a16:creationId xmlns:a16="http://schemas.microsoft.com/office/drawing/2014/main" id="{3B08046E-14F7-F3F4-123F-9A5FA8D0FA88}"/>
              </a:ext>
            </a:extLst>
          </p:cNvPr>
          <p:cNvGrpSpPr/>
          <p:nvPr/>
        </p:nvGrpSpPr>
        <p:grpSpPr>
          <a:xfrm>
            <a:off x="6509424" y="2915319"/>
            <a:ext cx="5327672" cy="1816086"/>
            <a:chOff x="6509424" y="2915319"/>
            <a:chExt cx="5327672" cy="1816086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F907A44-23BC-F0D3-9891-40891E6EC028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57" y="3881242"/>
              <a:ext cx="34074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40" name="Espace réservé du texte 2">
              <a:extLst>
                <a:ext uri="{FF2B5EF4-FFF2-40B4-BE49-F238E27FC236}">
                  <a16:creationId xmlns:a16="http://schemas.microsoft.com/office/drawing/2014/main" id="{13070B9C-4D89-4781-457C-2BB17AF2273A}"/>
                </a:ext>
              </a:extLst>
            </p:cNvPr>
            <p:cNvSpPr txBox="1">
              <a:spLocks/>
            </p:cNvSpPr>
            <p:nvPr/>
          </p:nvSpPr>
          <p:spPr>
            <a:xfrm>
              <a:off x="8429776" y="4167952"/>
              <a:ext cx="3407320" cy="56345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Unique user logins and roles (i.e., admin, viewers)</a:t>
              </a:r>
            </a:p>
          </p:txBody>
        </p:sp>
        <p:pic>
          <p:nvPicPr>
            <p:cNvPr id="14349" name="Picture 14348" descr="A group of people with black background&#10;&#10;Description automatically generated">
              <a:extLst>
                <a:ext uri="{FF2B5EF4-FFF2-40B4-BE49-F238E27FC236}">
                  <a16:creationId xmlns:a16="http://schemas.microsoft.com/office/drawing/2014/main" id="{2335EDA1-A637-B8D9-016B-EE7427BFB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424" y="2915319"/>
              <a:ext cx="897421" cy="661805"/>
            </a:xfrm>
            <a:prstGeom prst="rect">
              <a:avLst/>
            </a:prstGeom>
          </p:spPr>
        </p:pic>
      </p:grpSp>
      <p:grpSp>
        <p:nvGrpSpPr>
          <p:cNvPr id="14357" name="Group 14356">
            <a:extLst>
              <a:ext uri="{FF2B5EF4-FFF2-40B4-BE49-F238E27FC236}">
                <a16:creationId xmlns:a16="http://schemas.microsoft.com/office/drawing/2014/main" id="{62DD9C98-64E6-B2AA-008E-E07F05D1A131}"/>
              </a:ext>
            </a:extLst>
          </p:cNvPr>
          <p:cNvGrpSpPr/>
          <p:nvPr/>
        </p:nvGrpSpPr>
        <p:grpSpPr>
          <a:xfrm>
            <a:off x="6172473" y="3699095"/>
            <a:ext cx="5789883" cy="2200032"/>
            <a:chOff x="6172473" y="3699095"/>
            <a:chExt cx="5789883" cy="2200032"/>
          </a:xfrm>
        </p:grpSpPr>
        <p:cxnSp>
          <p:nvCxnSpPr>
            <p:cNvPr id="14346" name="Straight Connector 14345">
              <a:extLst>
                <a:ext uri="{FF2B5EF4-FFF2-40B4-BE49-F238E27FC236}">
                  <a16:creationId xmlns:a16="http://schemas.microsoft.com/office/drawing/2014/main" id="{AF5C515A-67E7-C94D-4333-722AE92BF3E6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57" y="5024840"/>
              <a:ext cx="34074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47" name="Espace réservé du texte 2">
              <a:extLst>
                <a:ext uri="{FF2B5EF4-FFF2-40B4-BE49-F238E27FC236}">
                  <a16:creationId xmlns:a16="http://schemas.microsoft.com/office/drawing/2014/main" id="{7E023328-203E-C8E9-A5EB-FA962C7EA4C2}"/>
                </a:ext>
              </a:extLst>
            </p:cNvPr>
            <p:cNvSpPr txBox="1">
              <a:spLocks/>
            </p:cNvSpPr>
            <p:nvPr/>
          </p:nvSpPr>
          <p:spPr>
            <a:xfrm>
              <a:off x="8313288" y="5335674"/>
              <a:ext cx="3649068" cy="56345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Create alerts based on metrics and send custom notifications</a:t>
              </a:r>
            </a:p>
          </p:txBody>
        </p:sp>
        <p:pic>
          <p:nvPicPr>
            <p:cNvPr id="14355" name="Picture 14354" descr="A black and white triangle with a exclamation mark&#10;&#10;Description automatically generated">
              <a:extLst>
                <a:ext uri="{FF2B5EF4-FFF2-40B4-BE49-F238E27FC236}">
                  <a16:creationId xmlns:a16="http://schemas.microsoft.com/office/drawing/2014/main" id="{1FAD8936-7D1F-EC19-DB58-2A8BAE6F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473" y="3699095"/>
              <a:ext cx="739110" cy="68631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88BB0E-03EA-A36F-3C10-9354AA1B40A6}"/>
              </a:ext>
            </a:extLst>
          </p:cNvPr>
          <p:cNvGrpSpPr/>
          <p:nvPr/>
        </p:nvGrpSpPr>
        <p:grpSpPr>
          <a:xfrm>
            <a:off x="4716145" y="1991071"/>
            <a:ext cx="7461976" cy="1635923"/>
            <a:chOff x="4716145" y="1991071"/>
            <a:chExt cx="7461976" cy="16359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050CAD-2715-AAA9-D08F-3B450ED910A9}"/>
                </a:ext>
              </a:extLst>
            </p:cNvPr>
            <p:cNvGrpSpPr/>
            <p:nvPr/>
          </p:nvGrpSpPr>
          <p:grpSpPr>
            <a:xfrm>
              <a:off x="6125922" y="1991071"/>
              <a:ext cx="6052199" cy="1635923"/>
              <a:chOff x="6125922" y="1991071"/>
              <a:chExt cx="6052199" cy="1635923"/>
            </a:xfrm>
          </p:grpSpPr>
          <p:pic>
            <p:nvPicPr>
              <p:cNvPr id="61" name="Picture 60" descr="A logo with a black background&#10;&#10;Description automatically generated">
                <a:extLst>
                  <a:ext uri="{FF2B5EF4-FFF2-40B4-BE49-F238E27FC236}">
                    <a16:creationId xmlns:a16="http://schemas.microsoft.com/office/drawing/2014/main" id="{819B6987-4C59-9310-8169-84F86570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7826" y="2142179"/>
                <a:ext cx="2083108" cy="800618"/>
              </a:xfrm>
              <a:prstGeom prst="rect">
                <a:avLst/>
              </a:prstGeom>
            </p:spPr>
          </p:pic>
          <p:grpSp>
            <p:nvGrpSpPr>
              <p:cNvPr id="14348" name="Group 14347">
                <a:extLst>
                  <a:ext uri="{FF2B5EF4-FFF2-40B4-BE49-F238E27FC236}">
                    <a16:creationId xmlns:a16="http://schemas.microsoft.com/office/drawing/2014/main" id="{E4C22D94-F916-387E-58D9-568A88F59E5A}"/>
                  </a:ext>
                </a:extLst>
              </p:cNvPr>
              <p:cNvGrpSpPr/>
              <p:nvPr/>
            </p:nvGrpSpPr>
            <p:grpSpPr>
              <a:xfrm>
                <a:off x="6125922" y="1991071"/>
                <a:ext cx="6052199" cy="1635923"/>
                <a:chOff x="6125922" y="1991071"/>
                <a:chExt cx="6052199" cy="1635923"/>
              </a:xfrm>
            </p:grpSpPr>
            <p:pic>
              <p:nvPicPr>
                <p:cNvPr id="18" name="Picture 17" descr="A black and white image of a computer with a magnifying glass&#10;&#10;Description automatically generated">
                  <a:extLst>
                    <a:ext uri="{FF2B5EF4-FFF2-40B4-BE49-F238E27FC236}">
                      <a16:creationId xmlns:a16="http://schemas.microsoft.com/office/drawing/2014/main" id="{D0754957-F3CD-F5D4-E374-018005A2F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5922" y="1991071"/>
                  <a:ext cx="832213" cy="802277"/>
                </a:xfrm>
                <a:prstGeom prst="rect">
                  <a:avLst/>
                </a:prstGeom>
              </p:spPr>
            </p:pic>
            <p:sp>
              <p:nvSpPr>
                <p:cNvPr id="14336" name="Espace réservé du texte 2">
                  <a:extLst>
                    <a:ext uri="{FF2B5EF4-FFF2-40B4-BE49-F238E27FC236}">
                      <a16:creationId xmlns:a16="http://schemas.microsoft.com/office/drawing/2014/main" id="{548D4C26-E903-0817-C3D6-E6B341FFC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98912" y="3063541"/>
                  <a:ext cx="4079209" cy="563453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dirty="0"/>
                    <a:t>Query Prometheus DBs and create interactive charts and dashboards</a:t>
                  </a:r>
                </a:p>
              </p:txBody>
            </p:sp>
          </p:grpSp>
        </p:grpSp>
        <p:pic>
          <p:nvPicPr>
            <p:cNvPr id="23" name="Picture 22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9DC246C2-0BE6-4ADD-8782-0C2F60BB8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145" y="3251641"/>
              <a:ext cx="201060" cy="22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05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SCANS</a:t>
            </a:r>
            <a:endParaRPr lang="en-US" sz="2800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D757A17-C848-4B49-5864-15ECC703D0A7}"/>
              </a:ext>
            </a:extLst>
          </p:cNvPr>
          <p:cNvSpPr txBox="1">
            <a:spLocks/>
          </p:cNvSpPr>
          <p:nvPr/>
        </p:nvSpPr>
        <p:spPr>
          <a:xfrm>
            <a:off x="1013010" y="1052407"/>
            <a:ext cx="5600732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SCANS on GitHub (currently private)</a:t>
            </a:r>
            <a:endParaRPr lang="en-US" dirty="0"/>
          </a:p>
        </p:txBody>
      </p:sp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1AFE1784-0D95-91F3-A802-4A00EAE9BE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/>
          <a:stretch/>
        </p:blipFill>
        <p:spPr>
          <a:xfrm>
            <a:off x="675746" y="1773350"/>
            <a:ext cx="5166965" cy="4261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BD12CAE0-203E-0C67-636B-BE4E0A1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42" y="1773351"/>
            <a:ext cx="5011862" cy="4261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7" name="Picture 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101E29F-5CE2-B833-6E4E-C5A436C17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3" y="902094"/>
            <a:ext cx="674527" cy="6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8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A32B4-B4AC-90B9-D3A6-616C78D41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999E0-4631-D74D-B45B-6E5C0D76ECAC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30CFE-2480-BC06-2F76-1973CBE1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SCANS Dashboard: 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61DAE-6B5A-B0DF-B53A-21AD24B8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9" y="752476"/>
            <a:ext cx="10807700" cy="559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5D663-17CC-6494-A487-E5A74CD0C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999E0-4631-D74D-B45B-6E5C0D76ECAC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F40FD-A551-E336-5998-8EB235E6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SCANS Dashboard: Cryogen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AFFA2-AFE5-BBF9-AA25-4EBB86ED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38" y="752476"/>
            <a:ext cx="9802524" cy="559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5D663-17CC-6494-A487-E5A74CD0C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999E0-4631-D74D-B45B-6E5C0D76ECA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F40FD-A551-E336-5998-8EB235E6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SCANS Dashboard: Spectrometer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95640-AD0F-FF9D-8BDB-01748492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37" y="752476"/>
            <a:ext cx="9710499" cy="53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11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5D663-17CC-6494-A487-E5A74CD0C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999E0-4631-D74D-B45B-6E5C0D76ECAC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F40FD-A551-E336-5998-8EB235E6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SCANS Dashboard: Workstation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4A9C6-FDBF-216F-0821-F3A45B1D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36" y="752476"/>
            <a:ext cx="9863423" cy="53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1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5D663-17CC-6494-A487-E5A74CD0C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999E0-4631-D74D-B45B-6E5C0D76ECAC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F40FD-A551-E336-5998-8EB235E6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SCANS: Current Automated Alerts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962F2504-10F2-FB9B-7600-0E107A1B38D6}"/>
              </a:ext>
            </a:extLst>
          </p:cNvPr>
          <p:cNvSpPr txBox="1">
            <a:spLocks/>
          </p:cNvSpPr>
          <p:nvPr/>
        </p:nvSpPr>
        <p:spPr>
          <a:xfrm>
            <a:off x="225174" y="1087824"/>
            <a:ext cx="6734426" cy="46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UPS Discharging</a:t>
            </a:r>
          </a:p>
          <a:p>
            <a:r>
              <a:rPr lang="en-US" sz="2200" dirty="0"/>
              <a:t>Server room air conditioning fail (&gt;30°C)</a:t>
            </a:r>
          </a:p>
          <a:p>
            <a:r>
              <a:rPr lang="en-US" sz="2200" dirty="0"/>
              <a:t>RAID disk fails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Compressor room air conditioning fail (&gt;30°C)</a:t>
            </a:r>
          </a:p>
          <a:p>
            <a:r>
              <a:rPr lang="en-US" sz="2200" dirty="0"/>
              <a:t>Helium full – needs changing (&gt;195 bar)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FLOXAL N2 low pressure (&lt;1 bar)</a:t>
            </a:r>
          </a:p>
          <a:p>
            <a:r>
              <a:rPr lang="en-US" sz="2200" dirty="0"/>
              <a:t>Air Liquide LN2 tanks, high usage (20%/</a:t>
            </a:r>
            <a:r>
              <a:rPr lang="en-US" sz="2200" dirty="0" err="1"/>
              <a:t>hr</a:t>
            </a:r>
            <a:r>
              <a:rPr lang="en-US" sz="2200" dirty="0"/>
              <a:t>)</a:t>
            </a:r>
          </a:p>
          <a:p>
            <a:r>
              <a:rPr lang="en-US" sz="2200" dirty="0"/>
              <a:t>Air Liquide LN2 tanks, low level (&lt;33%)</a:t>
            </a:r>
          </a:p>
          <a:p>
            <a:endParaRPr lang="en-US" sz="2200" dirty="0"/>
          </a:p>
          <a:p>
            <a:endParaRPr lang="en-US" sz="2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2A73E9-C2DB-CCA6-7D0B-E7630DF87677}"/>
              </a:ext>
            </a:extLst>
          </p:cNvPr>
          <p:cNvCxnSpPr>
            <a:cxnSpLocks/>
          </p:cNvCxnSpPr>
          <p:nvPr/>
        </p:nvCxnSpPr>
        <p:spPr>
          <a:xfrm>
            <a:off x="225174" y="2594328"/>
            <a:ext cx="52993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8224E0-2C62-1F42-ADCD-623F04D2E85F}"/>
              </a:ext>
            </a:extLst>
          </p:cNvPr>
          <p:cNvCxnSpPr>
            <a:cxnSpLocks/>
          </p:cNvCxnSpPr>
          <p:nvPr/>
        </p:nvCxnSpPr>
        <p:spPr>
          <a:xfrm>
            <a:off x="225174" y="3877028"/>
            <a:ext cx="52993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300B95-EAAC-EBC1-F438-625D8F57392B}"/>
              </a:ext>
            </a:extLst>
          </p:cNvPr>
          <p:cNvGrpSpPr/>
          <p:nvPr/>
        </p:nvGrpSpPr>
        <p:grpSpPr>
          <a:xfrm>
            <a:off x="7030155" y="1348862"/>
            <a:ext cx="4809671" cy="3578738"/>
            <a:chOff x="7280728" y="1679062"/>
            <a:chExt cx="4809671" cy="35787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A3C9D1-9B0A-CF53-A5BC-F026E1D4F9C0}"/>
                </a:ext>
              </a:extLst>
            </p:cNvPr>
            <p:cNvSpPr/>
            <p:nvPr/>
          </p:nvSpPr>
          <p:spPr>
            <a:xfrm>
              <a:off x="7280728" y="1679062"/>
              <a:ext cx="4809671" cy="35787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space réservé du texte 3">
              <a:extLst>
                <a:ext uri="{FF2B5EF4-FFF2-40B4-BE49-F238E27FC236}">
                  <a16:creationId xmlns:a16="http://schemas.microsoft.com/office/drawing/2014/main" id="{C76A33DA-22A8-D229-C151-0F5F8C321B68}"/>
                </a:ext>
              </a:extLst>
            </p:cNvPr>
            <p:cNvSpPr txBox="1">
              <a:spLocks/>
            </p:cNvSpPr>
            <p:nvPr/>
          </p:nvSpPr>
          <p:spPr>
            <a:xfrm>
              <a:off x="7483673" y="1704462"/>
              <a:ext cx="4394303" cy="639918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i="0" kern="12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</a:rPr>
                <a:t>Alerts currently sent to custom #alerts Slack &amp; Teams channels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9430A8-F2BA-66E2-97A0-6A953F29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1176" y="2535967"/>
              <a:ext cx="4559300" cy="13390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92790D-CFFB-7F4E-B5AB-D43C208A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5733" y="4066583"/>
              <a:ext cx="3630185" cy="10337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879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Observations so far…</a:t>
            </a:r>
            <a:endParaRPr lang="en-US" sz="2800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EA2498CB-8DA7-4AFE-7D1F-8781AB9E3FB4}"/>
              </a:ext>
            </a:extLst>
          </p:cNvPr>
          <p:cNvSpPr txBox="1">
            <a:spLocks/>
          </p:cNvSpPr>
          <p:nvPr/>
        </p:nvSpPr>
        <p:spPr>
          <a:xfrm>
            <a:off x="241989" y="811993"/>
            <a:ext cx="6732552" cy="484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/>
              <a:t>Normally, NMR hall temp is regulated between ~20-21°C)</a:t>
            </a:r>
            <a:endParaRPr lang="en-US" sz="1200" b="1" i="0" u="sng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graph showing the temperature of a stock market&#10;&#10;Description automatically generated">
            <a:extLst>
              <a:ext uri="{FF2B5EF4-FFF2-40B4-BE49-F238E27FC236}">
                <a16:creationId xmlns:a16="http://schemas.microsoft.com/office/drawing/2014/main" id="{101CBE80-7BE7-E03F-989E-85CB9091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0" y="1826420"/>
            <a:ext cx="9286306" cy="23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Observations so far…</a:t>
            </a:r>
            <a:endParaRPr lang="en-US" sz="2800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3D5518A1-E6B8-3EB9-5BAC-CEEEA7AA196B}"/>
              </a:ext>
            </a:extLst>
          </p:cNvPr>
          <p:cNvSpPr txBox="1">
            <a:spLocks/>
          </p:cNvSpPr>
          <p:nvPr/>
        </p:nvSpPr>
        <p:spPr>
          <a:xfrm>
            <a:off x="241989" y="811993"/>
            <a:ext cx="10871488" cy="653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/>
              <a:t>But, in a heat wave, the Air Conditioning regulation fails… and NMR Hall can reach ~30.4°C!</a:t>
            </a:r>
            <a:endParaRPr lang="en-US" sz="1200" b="1" i="0" u="sng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DE50B80-A46F-45B9-32B5-7DD18FEC7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22"/>
          <a:stretch/>
        </p:blipFill>
        <p:spPr>
          <a:xfrm>
            <a:off x="263030" y="1826420"/>
            <a:ext cx="9563299" cy="2431544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19C021A5-2A26-E231-A49A-736B65CDA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0" y="1826420"/>
            <a:ext cx="9563299" cy="4732642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972737F-A255-3795-E836-51B3E51FB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958387"/>
              </p:ext>
            </p:extLst>
          </p:nvPr>
        </p:nvGraphicFramePr>
        <p:xfrm>
          <a:off x="9920947" y="3580912"/>
          <a:ext cx="21762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92">
                  <a:extLst>
                    <a:ext uri="{9D8B030D-6E8A-4147-A177-3AD203B41FA5}">
                      <a16:colId xmlns:a16="http://schemas.microsoft.com/office/drawing/2014/main" val="2996597166"/>
                    </a:ext>
                  </a:extLst>
                </a:gridCol>
                <a:gridCol w="1461586">
                  <a:extLst>
                    <a:ext uri="{9D8B030D-6E8A-4147-A177-3AD203B41FA5}">
                      <a16:colId xmlns:a16="http://schemas.microsoft.com/office/drawing/2014/main" val="2047518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∆ Shim Temp (</a:t>
                      </a:r>
                      <a:r>
                        <a:rPr lang="en-US" sz="1400" b="1" u="none" dirty="0"/>
                        <a:t>°C)</a:t>
                      </a:r>
                      <a:endParaRPr lang="en-GB" sz="14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30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2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5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800nb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323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800wb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1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+11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6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? (but lock lost)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379316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8F3BAA-7FEA-FA4F-D2EA-BF5FD829F434}"/>
              </a:ext>
            </a:extLst>
          </p:cNvPr>
          <p:cNvCxnSpPr/>
          <p:nvPr/>
        </p:nvCxnSpPr>
        <p:spPr>
          <a:xfrm>
            <a:off x="9364980" y="2403231"/>
            <a:ext cx="867508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315F787-EF9F-1418-CB17-44BC8B31D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7" t="19867" r="9536" b="16775"/>
          <a:stretch/>
        </p:blipFill>
        <p:spPr>
          <a:xfrm>
            <a:off x="10052351" y="2133754"/>
            <a:ext cx="1955855" cy="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8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523404-A262-7E48-835D-65A4870641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86844" y="215603"/>
            <a:ext cx="8218311" cy="508000"/>
          </a:xfrm>
        </p:spPr>
        <p:txBody>
          <a:bodyPr/>
          <a:lstStyle/>
          <a:p>
            <a:r>
              <a:rPr lang="en-US" sz="2800" dirty="0"/>
              <a:t>Why ?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2439D9-0873-9DF7-5B26-90D446F3AD0C}"/>
              </a:ext>
            </a:extLst>
          </p:cNvPr>
          <p:cNvGrpSpPr/>
          <p:nvPr/>
        </p:nvGrpSpPr>
        <p:grpSpPr>
          <a:xfrm>
            <a:off x="640094" y="1294655"/>
            <a:ext cx="11192242" cy="1750297"/>
            <a:chOff x="640094" y="1294655"/>
            <a:chExt cx="11192242" cy="1750297"/>
          </a:xfrm>
        </p:grpSpPr>
        <p:sp>
          <p:nvSpPr>
            <p:cNvPr id="10" name="Espace réservé du texte 2">
              <a:extLst>
                <a:ext uri="{FF2B5EF4-FFF2-40B4-BE49-F238E27FC236}">
                  <a16:creationId xmlns:a16="http://schemas.microsoft.com/office/drawing/2014/main" id="{311B2137-C222-7CFA-AA2A-EC0745F2ACA2}"/>
                </a:ext>
              </a:extLst>
            </p:cNvPr>
            <p:cNvSpPr txBox="1">
              <a:spLocks/>
            </p:cNvSpPr>
            <p:nvPr/>
          </p:nvSpPr>
          <p:spPr>
            <a:xfrm>
              <a:off x="4206241" y="2172208"/>
              <a:ext cx="7626095" cy="508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- Network Connectivity Issues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862A557-4046-7E67-EB6F-4DC4341F3080}"/>
                </a:ext>
              </a:extLst>
            </p:cNvPr>
            <p:cNvGrpSpPr/>
            <p:nvPr/>
          </p:nvGrpSpPr>
          <p:grpSpPr>
            <a:xfrm>
              <a:off x="640094" y="1294655"/>
              <a:ext cx="3178131" cy="1750297"/>
              <a:chOff x="1127308" y="1477535"/>
              <a:chExt cx="3178131" cy="1750297"/>
            </a:xfrm>
          </p:grpSpPr>
          <p:pic>
            <p:nvPicPr>
              <p:cNvPr id="13" name="Picture 12" descr="A person laughing with his hand in his hair&#10;&#10;Description automatically generated">
                <a:extLst>
                  <a:ext uri="{FF2B5EF4-FFF2-40B4-BE49-F238E27FC236}">
                    <a16:creationId xmlns:a16="http://schemas.microsoft.com/office/drawing/2014/main" id="{3A73B216-3681-19AA-D224-ABD20AD01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7308" y="1990344"/>
                <a:ext cx="1237488" cy="1237488"/>
              </a:xfrm>
              <a:prstGeom prst="rect">
                <a:avLst/>
              </a:prstGeom>
            </p:spPr>
          </p:pic>
          <p:pic>
            <p:nvPicPr>
              <p:cNvPr id="16" name="Picture 15" descr="A building with many windows&#10;&#10;Description automatically generated">
                <a:extLst>
                  <a:ext uri="{FF2B5EF4-FFF2-40B4-BE49-F238E27FC236}">
                    <a16:creationId xmlns:a16="http://schemas.microsoft.com/office/drawing/2014/main" id="{FF490602-E640-DF77-AB2B-BA2E08355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0573" y="1990344"/>
                <a:ext cx="1864866" cy="1237488"/>
              </a:xfrm>
              <a:prstGeom prst="rect">
                <a:avLst/>
              </a:prstGeom>
            </p:spPr>
          </p:pic>
          <p:pic>
            <p:nvPicPr>
              <p:cNvPr id="23" name="Picture 22" descr="A wifi symbol with a red x in the middle&#10;&#10;Description automatically generated">
                <a:extLst>
                  <a:ext uri="{FF2B5EF4-FFF2-40B4-BE49-F238E27FC236}">
                    <a16:creationId xmlns:a16="http://schemas.microsoft.com/office/drawing/2014/main" id="{43A6932E-2AB3-F3FB-9DA4-C5A434F20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578" y="1477535"/>
                <a:ext cx="571541" cy="443345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ECE1AB-65DB-8F31-E009-7B6591A8E47F}"/>
              </a:ext>
            </a:extLst>
          </p:cNvPr>
          <p:cNvGrpSpPr/>
          <p:nvPr/>
        </p:nvGrpSpPr>
        <p:grpSpPr>
          <a:xfrm>
            <a:off x="640094" y="3883150"/>
            <a:ext cx="11192241" cy="1314621"/>
            <a:chOff x="640094" y="3883150"/>
            <a:chExt cx="11192241" cy="1314621"/>
          </a:xfrm>
        </p:grpSpPr>
        <p:sp>
          <p:nvSpPr>
            <p:cNvPr id="28" name="Espace réservé du texte 2">
              <a:extLst>
                <a:ext uri="{FF2B5EF4-FFF2-40B4-BE49-F238E27FC236}">
                  <a16:creationId xmlns:a16="http://schemas.microsoft.com/office/drawing/2014/main" id="{691121FD-6B27-2008-338B-ADF372D5E4BD}"/>
                </a:ext>
              </a:extLst>
            </p:cNvPr>
            <p:cNvSpPr txBox="1">
              <a:spLocks/>
            </p:cNvSpPr>
            <p:nvPr/>
          </p:nvSpPr>
          <p:spPr>
            <a:xfrm>
              <a:off x="4206240" y="4422437"/>
              <a:ext cx="7626095" cy="508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- Quantitative Evaluation of Helium Recycling </a:t>
              </a:r>
            </a:p>
            <a:p>
              <a:pPr marL="0" indent="0">
                <a:buNone/>
              </a:pPr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2277F87-7A4D-A89B-C24A-ACF0E24AA641}"/>
                </a:ext>
              </a:extLst>
            </p:cNvPr>
            <p:cNvGrpSpPr/>
            <p:nvPr/>
          </p:nvGrpSpPr>
          <p:grpSpPr>
            <a:xfrm>
              <a:off x="640094" y="3883150"/>
              <a:ext cx="3229729" cy="1314621"/>
              <a:chOff x="411494" y="3883150"/>
              <a:chExt cx="3229729" cy="1314621"/>
            </a:xfrm>
          </p:grpSpPr>
          <p:pic>
            <p:nvPicPr>
              <p:cNvPr id="34" name="Picture 33" descr="A large black cylinder in a room&#10;&#10;Description automatically generated">
                <a:extLst>
                  <a:ext uri="{FF2B5EF4-FFF2-40B4-BE49-F238E27FC236}">
                    <a16:creationId xmlns:a16="http://schemas.microsoft.com/office/drawing/2014/main" id="{C8AC11FC-B184-C0F1-1DE5-98BDC5ACAF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04" t="17163" r="10548" b="18638"/>
              <a:stretch/>
            </p:blipFill>
            <p:spPr>
              <a:xfrm>
                <a:off x="411494" y="3883151"/>
                <a:ext cx="1139908" cy="1237489"/>
              </a:xfrm>
              <a:prstGeom prst="rect">
                <a:avLst/>
              </a:prstGeom>
            </p:spPr>
          </p:pic>
          <p:pic>
            <p:nvPicPr>
              <p:cNvPr id="41" name="Picture 40" descr="A close-up of a machine&#10;&#10;Description automatically generated">
                <a:extLst>
                  <a:ext uri="{FF2B5EF4-FFF2-40B4-BE49-F238E27FC236}">
                    <a16:creationId xmlns:a16="http://schemas.microsoft.com/office/drawing/2014/main" id="{5D8C05C1-BA2D-C498-7DE7-E656BA2E4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502" y="3883150"/>
                <a:ext cx="863803" cy="1314621"/>
              </a:xfrm>
              <a:prstGeom prst="rect">
                <a:avLst/>
              </a:prstGeom>
            </p:spPr>
          </p:pic>
          <p:pic>
            <p:nvPicPr>
              <p:cNvPr id="49" name="Picture 48" descr="A piggy bank with a coin on top&#10;&#10;Description automatically generated">
                <a:extLst>
                  <a:ext uri="{FF2B5EF4-FFF2-40B4-BE49-F238E27FC236}">
                    <a16:creationId xmlns:a16="http://schemas.microsoft.com/office/drawing/2014/main" id="{E4DB4B52-C78D-3A60-31A0-4B7AF87B3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2305" y="3883150"/>
                <a:ext cx="1158918" cy="12374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5755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Observations so far…</a:t>
            </a:r>
            <a:endParaRPr lang="en-US" sz="2800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EA2498CB-8DA7-4AFE-7D1F-8781AB9E3FB4}"/>
              </a:ext>
            </a:extLst>
          </p:cNvPr>
          <p:cNvSpPr txBox="1">
            <a:spLocks/>
          </p:cNvSpPr>
          <p:nvPr/>
        </p:nvSpPr>
        <p:spPr>
          <a:xfrm>
            <a:off x="241989" y="811993"/>
            <a:ext cx="6732552" cy="861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Humans make mistakes… 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new helium rack connected (but not opened)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4FCA4-AB42-DA49-AD22-E12E5E37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0" y="1826420"/>
            <a:ext cx="7772400" cy="293834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BF1318-5C88-B1A9-3938-73ACF8B09DE8}"/>
              </a:ext>
            </a:extLst>
          </p:cNvPr>
          <p:cNvCxnSpPr>
            <a:cxnSpLocks/>
          </p:cNvCxnSpPr>
          <p:nvPr/>
        </p:nvCxnSpPr>
        <p:spPr>
          <a:xfrm flipV="1">
            <a:off x="7039951" y="1589049"/>
            <a:ext cx="0" cy="861982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A2E76E-BC65-0972-8679-C2C6C02A014A}"/>
              </a:ext>
            </a:extLst>
          </p:cNvPr>
          <p:cNvCxnSpPr>
            <a:cxnSpLocks/>
          </p:cNvCxnSpPr>
          <p:nvPr/>
        </p:nvCxnSpPr>
        <p:spPr>
          <a:xfrm flipV="1">
            <a:off x="7521312" y="1589049"/>
            <a:ext cx="0" cy="861982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A8126A-5729-49BA-DFDB-52D2F6528377}"/>
              </a:ext>
            </a:extLst>
          </p:cNvPr>
          <p:cNvSpPr txBox="1"/>
          <p:nvPr/>
        </p:nvSpPr>
        <p:spPr>
          <a:xfrm>
            <a:off x="6900030" y="1139332"/>
            <a:ext cx="841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26 </a:t>
            </a:r>
            <a:r>
              <a:rPr lang="en-US" sz="1800" b="1" u="sng" dirty="0" err="1"/>
              <a:t>Hrs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86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Observations so far…</a:t>
            </a:r>
            <a:endParaRPr lang="en-US" sz="2800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EA2498CB-8DA7-4AFE-7D1F-8781AB9E3FB4}"/>
              </a:ext>
            </a:extLst>
          </p:cNvPr>
          <p:cNvSpPr txBox="1">
            <a:spLocks/>
          </p:cNvSpPr>
          <p:nvPr/>
        </p:nvSpPr>
        <p:spPr>
          <a:xfrm>
            <a:off x="241989" y="811993"/>
            <a:ext cx="6732552" cy="861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 Network connectivity issues seem to be resolved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A445DA2B-E5C9-69E6-EEAB-1E0165111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40" y="1433182"/>
            <a:ext cx="9854120" cy="50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8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Observations so far…</a:t>
            </a:r>
            <a:endParaRPr lang="en-US" sz="2800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EA2498CB-8DA7-4AFE-7D1F-8781AB9E3FB4}"/>
              </a:ext>
            </a:extLst>
          </p:cNvPr>
          <p:cNvSpPr txBox="1">
            <a:spLocks/>
          </p:cNvSpPr>
          <p:nvPr/>
        </p:nvSpPr>
        <p:spPr>
          <a:xfrm>
            <a:off x="241988" y="811993"/>
            <a:ext cx="11052088" cy="861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Topspin data directories are mounted incorrectly on the 500 MHz and 800 MHz WB</a:t>
            </a:r>
          </a:p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- luckily informed user before summer experiments!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8D79A-91A9-C4B9-6908-49858786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3" y="2063433"/>
            <a:ext cx="11719314" cy="35218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F692F0-CD36-20EE-C94B-B06308E7A7E4}"/>
              </a:ext>
            </a:extLst>
          </p:cNvPr>
          <p:cNvSpPr/>
          <p:nvPr/>
        </p:nvSpPr>
        <p:spPr>
          <a:xfrm>
            <a:off x="9414820" y="2100505"/>
            <a:ext cx="2434281" cy="343532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4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6DF13897-FC7A-9A6A-6E20-57AC3A6D394F}"/>
              </a:ext>
            </a:extLst>
          </p:cNvPr>
          <p:cNvSpPr txBox="1">
            <a:spLocks/>
          </p:cNvSpPr>
          <p:nvPr/>
        </p:nvSpPr>
        <p:spPr>
          <a:xfrm>
            <a:off x="1986844" y="215603"/>
            <a:ext cx="8218311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Inspiration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AA1066-D428-A88E-3A5E-1B80B73A0369}"/>
              </a:ext>
            </a:extLst>
          </p:cNvPr>
          <p:cNvGrpSpPr/>
          <p:nvPr/>
        </p:nvGrpSpPr>
        <p:grpSpPr>
          <a:xfrm>
            <a:off x="744750" y="2120900"/>
            <a:ext cx="2452150" cy="2638512"/>
            <a:chOff x="744750" y="2120900"/>
            <a:chExt cx="2452150" cy="26385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13E6CE-D680-AB3D-3486-CD50F6C125E7}"/>
                </a:ext>
              </a:extLst>
            </p:cNvPr>
            <p:cNvGrpSpPr/>
            <p:nvPr/>
          </p:nvGrpSpPr>
          <p:grpSpPr>
            <a:xfrm>
              <a:off x="758500" y="2120900"/>
              <a:ext cx="2438400" cy="1947727"/>
              <a:chOff x="566476" y="1481273"/>
              <a:chExt cx="2438400" cy="1947727"/>
            </a:xfrm>
          </p:grpSpPr>
          <p:pic>
            <p:nvPicPr>
              <p:cNvPr id="16" name="Picture 15" descr="A room with many blue wires&#10;&#10;Description automatically generated with medium confidence">
                <a:extLst>
                  <a:ext uri="{FF2B5EF4-FFF2-40B4-BE49-F238E27FC236}">
                    <a16:creationId xmlns:a16="http://schemas.microsoft.com/office/drawing/2014/main" id="{F1C3F97F-CAD3-E7E9-0900-F2E7008DC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76" y="1965960"/>
                <a:ext cx="2438400" cy="1463040"/>
              </a:xfrm>
              <a:prstGeom prst="rect">
                <a:avLst/>
              </a:prstGeom>
            </p:spPr>
          </p:pic>
          <p:pic>
            <p:nvPicPr>
              <p:cNvPr id="3074" name="Picture 2" descr="EMBL-EBI | Drupal.org">
                <a:extLst>
                  <a:ext uri="{FF2B5EF4-FFF2-40B4-BE49-F238E27FC236}">
                    <a16:creationId xmlns:a16="http://schemas.microsoft.com/office/drawing/2014/main" id="{4B99AD57-D0E6-6817-6BCB-C5C90F1F2E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738" y="1481273"/>
                <a:ext cx="1293876" cy="402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9A1D5D4-42DE-1DA6-3911-214D00C94837}"/>
                </a:ext>
              </a:extLst>
            </p:cNvPr>
            <p:cNvGrpSpPr/>
            <p:nvPr/>
          </p:nvGrpSpPr>
          <p:grpSpPr>
            <a:xfrm>
              <a:off x="744750" y="4150923"/>
              <a:ext cx="2393924" cy="608489"/>
              <a:chOff x="9999" y="3635758"/>
              <a:chExt cx="3220698" cy="818639"/>
            </a:xfrm>
          </p:grpSpPr>
          <p:pic>
            <p:nvPicPr>
              <p:cNvPr id="28" name="Picture 27" descr="A computer network diagram with a lock&#10;&#10;Description automatically generated">
                <a:extLst>
                  <a:ext uri="{FF2B5EF4-FFF2-40B4-BE49-F238E27FC236}">
                    <a16:creationId xmlns:a16="http://schemas.microsoft.com/office/drawing/2014/main" id="{DE93BAA4-53DD-BB59-39FC-0A357F769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4858" y="3679926"/>
                <a:ext cx="735839" cy="741632"/>
              </a:xfrm>
              <a:prstGeom prst="rect">
                <a:avLst/>
              </a:prstGeom>
            </p:spPr>
          </p:pic>
          <p:pic>
            <p:nvPicPr>
              <p:cNvPr id="24" name="Picture 23" descr="A black and white computer chip&#10;&#10;Description automatically generated">
                <a:extLst>
                  <a:ext uri="{FF2B5EF4-FFF2-40B4-BE49-F238E27FC236}">
                    <a16:creationId xmlns:a16="http://schemas.microsoft.com/office/drawing/2014/main" id="{019F8A86-1EDF-16AE-0E2A-4306A56D6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935" y="3655342"/>
                <a:ext cx="1014485" cy="779469"/>
              </a:xfrm>
              <a:prstGeom prst="rect">
                <a:avLst/>
              </a:prstGeom>
            </p:spPr>
          </p:pic>
          <p:pic>
            <p:nvPicPr>
              <p:cNvPr id="32" name="Picture 31" descr="A black and white drawing of a hard drive&#10;&#10;Description automatically generated">
                <a:extLst>
                  <a:ext uri="{FF2B5EF4-FFF2-40B4-BE49-F238E27FC236}">
                    <a16:creationId xmlns:a16="http://schemas.microsoft.com/office/drawing/2014/main" id="{317DE8B4-4B6F-4226-F1F3-70FE35144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9" y="3635758"/>
                <a:ext cx="1128077" cy="818639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9F388A-F00C-2996-F697-3208D5EDA5CF}"/>
              </a:ext>
            </a:extLst>
          </p:cNvPr>
          <p:cNvGrpSpPr/>
          <p:nvPr/>
        </p:nvGrpSpPr>
        <p:grpSpPr>
          <a:xfrm>
            <a:off x="4236037" y="1398239"/>
            <a:ext cx="3719924" cy="3222332"/>
            <a:chOff x="4236037" y="1120921"/>
            <a:chExt cx="3719924" cy="3222332"/>
          </a:xfrm>
        </p:grpSpPr>
        <p:pic>
          <p:nvPicPr>
            <p:cNvPr id="47" name="Picture 4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6B4F641-FE21-DE31-D709-44EA746DD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5"/>
            <a:stretch/>
          </p:blipFill>
          <p:spPr>
            <a:xfrm>
              <a:off x="4236037" y="1472331"/>
              <a:ext cx="3719924" cy="28709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916B6D-96D0-DF30-DA92-2EE1DDE81AAC}"/>
                </a:ext>
              </a:extLst>
            </p:cNvPr>
            <p:cNvSpPr txBox="1"/>
            <p:nvPr/>
          </p:nvSpPr>
          <p:spPr>
            <a:xfrm>
              <a:off x="4236037" y="1120921"/>
              <a:ext cx="3719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Resource Dashboard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5A6583-D1AB-CF36-8396-112D868D072F}"/>
              </a:ext>
            </a:extLst>
          </p:cNvPr>
          <p:cNvGrpSpPr/>
          <p:nvPr/>
        </p:nvGrpSpPr>
        <p:grpSpPr>
          <a:xfrm>
            <a:off x="8483370" y="1964102"/>
            <a:ext cx="3443569" cy="3215873"/>
            <a:chOff x="8583141" y="1686784"/>
            <a:chExt cx="3443569" cy="3215873"/>
          </a:xfrm>
        </p:grpSpPr>
        <p:sp>
          <p:nvSpPr>
            <p:cNvPr id="53" name="Espace réservé du texte 2">
              <a:extLst>
                <a:ext uri="{FF2B5EF4-FFF2-40B4-BE49-F238E27FC236}">
                  <a16:creationId xmlns:a16="http://schemas.microsoft.com/office/drawing/2014/main" id="{C8E0C81E-10E6-51B3-A90F-2C8A3C704FC2}"/>
                </a:ext>
              </a:extLst>
            </p:cNvPr>
            <p:cNvSpPr txBox="1">
              <a:spLocks/>
            </p:cNvSpPr>
            <p:nvPr/>
          </p:nvSpPr>
          <p:spPr>
            <a:xfrm>
              <a:off x="8583141" y="1686784"/>
              <a:ext cx="3443569" cy="25101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Helps troubleshooting</a:t>
              </a:r>
            </a:p>
            <a:p>
              <a:pPr marL="457200" lvl="1" indent="0">
                <a:buNone/>
              </a:pPr>
              <a:r>
                <a:rPr lang="en-US" sz="1600" dirty="0"/>
                <a:t>- Problems / correct departments</a:t>
              </a:r>
            </a:p>
            <a:p>
              <a:r>
                <a:rPr lang="en-US" sz="2000" dirty="0"/>
                <a:t>Long-term trends</a:t>
              </a:r>
            </a:p>
            <a:p>
              <a:r>
                <a:rPr lang="en-US" sz="2000" dirty="0"/>
                <a:t>Metric triggers</a:t>
              </a:r>
            </a:p>
            <a:p>
              <a:pPr lvl="1"/>
              <a:r>
                <a:rPr lang="en-US" sz="1600" dirty="0"/>
                <a:t>Preemptive-intervention</a:t>
              </a:r>
            </a:p>
            <a:p>
              <a:pPr lvl="1"/>
              <a:r>
                <a:rPr lang="en-US" sz="1600" dirty="0"/>
                <a:t>Alerts:</a:t>
              </a:r>
            </a:p>
            <a:p>
              <a:pPr lvl="2"/>
              <a:r>
                <a:rPr lang="en-US" sz="1200" dirty="0"/>
                <a:t>Automated comms. (Email/Slack)</a:t>
              </a:r>
            </a:p>
            <a:p>
              <a:pPr lvl="2"/>
              <a:r>
                <a:rPr lang="en-US" sz="1200" dirty="0"/>
                <a:t>Scriptable reactions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B3B34D4-1A3C-7BD0-233D-D49596A9AE2C}"/>
                </a:ext>
              </a:extLst>
            </p:cNvPr>
            <p:cNvGrpSpPr/>
            <p:nvPr/>
          </p:nvGrpSpPr>
          <p:grpSpPr>
            <a:xfrm>
              <a:off x="8677195" y="4193615"/>
              <a:ext cx="3055919" cy="709042"/>
              <a:chOff x="7713755" y="4204311"/>
              <a:chExt cx="3055919" cy="709042"/>
            </a:xfrm>
          </p:grpSpPr>
          <p:pic>
            <p:nvPicPr>
              <p:cNvPr id="55" name="Picture 54" descr="A black and white drawing of gears&#10;&#10;Description automatically generated">
                <a:extLst>
                  <a:ext uri="{FF2B5EF4-FFF2-40B4-BE49-F238E27FC236}">
                    <a16:creationId xmlns:a16="http://schemas.microsoft.com/office/drawing/2014/main" id="{C288867C-20E4-EEF8-D7B9-931E5ADD1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3755" y="4232919"/>
                <a:ext cx="694392" cy="680434"/>
              </a:xfrm>
              <a:prstGeom prst="rect">
                <a:avLst/>
              </a:prstGeom>
            </p:spPr>
          </p:pic>
          <p:pic>
            <p:nvPicPr>
              <p:cNvPr id="57" name="Picture 56" descr="A graph with lines and dots&#10;&#10;Description automatically generated">
                <a:extLst>
                  <a:ext uri="{FF2B5EF4-FFF2-40B4-BE49-F238E27FC236}">
                    <a16:creationId xmlns:a16="http://schemas.microsoft.com/office/drawing/2014/main" id="{F5180175-22B4-D394-BA08-9ABD0D715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997" y="4232920"/>
                <a:ext cx="675336" cy="680433"/>
              </a:xfrm>
              <a:prstGeom prst="rect">
                <a:avLst/>
              </a:prstGeom>
            </p:spPr>
          </p:pic>
          <p:pic>
            <p:nvPicPr>
              <p:cNvPr id="59" name="Picture 58" descr="A computer screen with a chat bubble&#10;&#10;Description automatically generated">
                <a:extLst>
                  <a:ext uri="{FF2B5EF4-FFF2-40B4-BE49-F238E27FC236}">
                    <a16:creationId xmlns:a16="http://schemas.microsoft.com/office/drawing/2014/main" id="{F7840BCD-54FA-F072-5093-6E6DF68C4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5282" y="4204311"/>
                <a:ext cx="694392" cy="709042"/>
              </a:xfrm>
              <a:prstGeom prst="rect">
                <a:avLst/>
              </a:prstGeom>
            </p:spPr>
          </p:pic>
          <p:pic>
            <p:nvPicPr>
              <p:cNvPr id="61" name="Picture 60" descr="A bell with waves coming out of it&#10;&#10;Description automatically generated">
                <a:extLst>
                  <a:ext uri="{FF2B5EF4-FFF2-40B4-BE49-F238E27FC236}">
                    <a16:creationId xmlns:a16="http://schemas.microsoft.com/office/drawing/2014/main" id="{8FF6B155-BE02-D152-699A-023CC8BDA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4315" y="4281608"/>
                <a:ext cx="585985" cy="583055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749887-8242-A989-B144-C245FE9C43F3}"/>
              </a:ext>
            </a:extLst>
          </p:cNvPr>
          <p:cNvGrpSpPr/>
          <p:nvPr/>
        </p:nvGrpSpPr>
        <p:grpSpPr>
          <a:xfrm>
            <a:off x="4112507" y="5179975"/>
            <a:ext cx="3966984" cy="753312"/>
            <a:chOff x="4090736" y="5179975"/>
            <a:chExt cx="3966984" cy="75331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1511349-7A6D-743F-9376-5B82C660FF71}"/>
                </a:ext>
              </a:extLst>
            </p:cNvPr>
            <p:cNvSpPr/>
            <p:nvPr/>
          </p:nvSpPr>
          <p:spPr>
            <a:xfrm>
              <a:off x="4090736" y="5179975"/>
              <a:ext cx="3966984" cy="7533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81F0A25-B206-788F-FB08-E2B8B8F0FD41}"/>
                </a:ext>
              </a:extLst>
            </p:cNvPr>
            <p:cNvGrpSpPr/>
            <p:nvPr/>
          </p:nvGrpSpPr>
          <p:grpSpPr>
            <a:xfrm>
              <a:off x="4270206" y="5264872"/>
              <a:ext cx="3651585" cy="553998"/>
              <a:chOff x="116955" y="4783830"/>
              <a:chExt cx="3651585" cy="553998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695491-A94E-858C-B65E-E3036DBF7833}"/>
                  </a:ext>
                </a:extLst>
              </p:cNvPr>
              <p:cNvSpPr txBox="1"/>
              <p:nvPr/>
            </p:nvSpPr>
            <p:spPr>
              <a:xfrm>
                <a:off x="507931" y="4783830"/>
                <a:ext cx="2869633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0" b="1" u="sng" dirty="0"/>
                  <a:t>Containerization</a:t>
                </a:r>
              </a:p>
            </p:txBody>
          </p:sp>
          <p:pic>
            <p:nvPicPr>
              <p:cNvPr id="67" name="Picture 66" descr="A black and white image of a smiley face with sunglasses&#10;&#10;Description automatically generated">
                <a:extLst>
                  <a:ext uri="{FF2B5EF4-FFF2-40B4-BE49-F238E27FC236}">
                    <a16:creationId xmlns:a16="http://schemas.microsoft.com/office/drawing/2014/main" id="{B15BEA11-5E55-65E0-E61E-B88443B25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55" y="4828744"/>
                <a:ext cx="390976" cy="40011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8" name="Picture 67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C23B163D-8461-7F94-E5B8-D6DC871B2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544" y="4860773"/>
                <a:ext cx="403996" cy="400111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66331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BD4A35F7-BD11-3163-3C44-0FE1F98E3855}"/>
              </a:ext>
            </a:extLst>
          </p:cNvPr>
          <p:cNvSpPr txBox="1">
            <a:spLocks/>
          </p:cNvSpPr>
          <p:nvPr/>
        </p:nvSpPr>
        <p:spPr>
          <a:xfrm>
            <a:off x="1986844" y="215603"/>
            <a:ext cx="8218311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? - Containerization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8FBFF1-D6D1-E96B-1649-D9138CE19494}"/>
              </a:ext>
            </a:extLst>
          </p:cNvPr>
          <p:cNvGrpSpPr/>
          <p:nvPr/>
        </p:nvGrpSpPr>
        <p:grpSpPr>
          <a:xfrm>
            <a:off x="380176" y="2146079"/>
            <a:ext cx="2193328" cy="3032461"/>
            <a:chOff x="890180" y="1554193"/>
            <a:chExt cx="2193328" cy="3032461"/>
          </a:xfrm>
        </p:grpSpPr>
        <p:sp>
          <p:nvSpPr>
            <p:cNvPr id="3" name="Espace réservé du texte 2">
              <a:extLst>
                <a:ext uri="{FF2B5EF4-FFF2-40B4-BE49-F238E27FC236}">
                  <a16:creationId xmlns:a16="http://schemas.microsoft.com/office/drawing/2014/main" id="{55FB00EE-95F5-5BE1-9017-D47AC514A689}"/>
                </a:ext>
              </a:extLst>
            </p:cNvPr>
            <p:cNvSpPr txBox="1">
              <a:spLocks/>
            </p:cNvSpPr>
            <p:nvPr/>
          </p:nvSpPr>
          <p:spPr>
            <a:xfrm>
              <a:off x="890180" y="2076528"/>
              <a:ext cx="2193328" cy="25101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Scalable</a:t>
              </a:r>
            </a:p>
            <a:p>
              <a:r>
                <a:rPr lang="en-US" sz="2000" dirty="0"/>
                <a:t>Cross-platform</a:t>
              </a:r>
            </a:p>
            <a:p>
              <a:r>
                <a:rPr lang="en-US" sz="2000" dirty="0"/>
                <a:t>Low Overheads</a:t>
              </a:r>
            </a:p>
            <a:p>
              <a:r>
                <a:rPr lang="en-US" sz="2000" dirty="0"/>
                <a:t>Fast</a:t>
              </a:r>
            </a:p>
            <a:p>
              <a:r>
                <a:rPr lang="en-US" sz="2000" dirty="0"/>
                <a:t>Free</a:t>
              </a:r>
            </a:p>
            <a:p>
              <a:r>
                <a:rPr lang="en-US" sz="2000" dirty="0"/>
                <a:t>Easy to develop</a:t>
              </a:r>
              <a:endParaRPr lang="en-US" sz="12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8F0A63-2E3F-4D9D-C8E8-6B8A201A77A7}"/>
                </a:ext>
              </a:extLst>
            </p:cNvPr>
            <p:cNvSpPr txBox="1"/>
            <p:nvPr/>
          </p:nvSpPr>
          <p:spPr>
            <a:xfrm>
              <a:off x="890180" y="1554193"/>
              <a:ext cx="20630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Key requirements</a:t>
              </a:r>
            </a:p>
          </p:txBody>
        </p:sp>
      </p:grpSp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A4411621-DDAD-0559-CD8F-4A6C7D07177D}"/>
              </a:ext>
            </a:extLst>
          </p:cNvPr>
          <p:cNvGrpSpPr/>
          <p:nvPr/>
        </p:nvGrpSpPr>
        <p:grpSpPr>
          <a:xfrm>
            <a:off x="3459974" y="2527534"/>
            <a:ext cx="3598217" cy="2807328"/>
            <a:chOff x="3748731" y="2259402"/>
            <a:chExt cx="3598217" cy="280732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FEFE270-15FD-C050-FDCD-E45138F33022}"/>
                </a:ext>
              </a:extLst>
            </p:cNvPr>
            <p:cNvSpPr/>
            <p:nvPr/>
          </p:nvSpPr>
          <p:spPr>
            <a:xfrm>
              <a:off x="4716174" y="4669490"/>
              <a:ext cx="2630774" cy="39724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A7208FF-2A90-130B-9086-FF2FE057DDA9}"/>
                </a:ext>
              </a:extLst>
            </p:cNvPr>
            <p:cNvSpPr/>
            <p:nvPr/>
          </p:nvSpPr>
          <p:spPr>
            <a:xfrm>
              <a:off x="4716174" y="4234374"/>
              <a:ext cx="2630774" cy="397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Host OS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B7ACC63-5EB3-7F24-0360-C9C7B7CE9238}"/>
                </a:ext>
              </a:extLst>
            </p:cNvPr>
            <p:cNvSpPr/>
            <p:nvPr/>
          </p:nvSpPr>
          <p:spPr>
            <a:xfrm>
              <a:off x="4716174" y="3793836"/>
              <a:ext cx="2630774" cy="397240"/>
            </a:xfrm>
            <a:prstGeom prst="roundRect">
              <a:avLst/>
            </a:prstGeom>
            <a:solidFill>
              <a:srgbClr val="FF73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Hypervisor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9C82807-36DE-2846-3AC0-DAEEF41FBDB9}"/>
                </a:ext>
              </a:extLst>
            </p:cNvPr>
            <p:cNvSpPr/>
            <p:nvPr/>
          </p:nvSpPr>
          <p:spPr>
            <a:xfrm>
              <a:off x="4731165" y="3353298"/>
              <a:ext cx="1274164" cy="397240"/>
            </a:xfrm>
            <a:prstGeom prst="roundRect">
              <a:avLst/>
            </a:prstGeom>
            <a:solidFill>
              <a:srgbClr val="D0933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Guest OS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8ADF313-540B-8766-B0C8-8849E214AA47}"/>
                </a:ext>
              </a:extLst>
            </p:cNvPr>
            <p:cNvSpPr/>
            <p:nvPr/>
          </p:nvSpPr>
          <p:spPr>
            <a:xfrm>
              <a:off x="6057794" y="3353298"/>
              <a:ext cx="1274164" cy="397240"/>
            </a:xfrm>
            <a:prstGeom prst="roundRect">
              <a:avLst/>
            </a:prstGeom>
            <a:solidFill>
              <a:srgbClr val="3BB44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Guest OS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A7F89E5-4D7A-EEB4-F841-1349AD181EC0}"/>
                </a:ext>
              </a:extLst>
            </p:cNvPr>
            <p:cNvSpPr/>
            <p:nvPr/>
          </p:nvSpPr>
          <p:spPr>
            <a:xfrm>
              <a:off x="4731165" y="2897770"/>
              <a:ext cx="1274164" cy="397240"/>
            </a:xfrm>
            <a:prstGeom prst="roundRect">
              <a:avLst/>
            </a:prstGeom>
            <a:solidFill>
              <a:srgbClr val="D0933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Bins / Libs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013C960-EC0B-7DA2-2974-AA7CF79AF29E}"/>
                </a:ext>
              </a:extLst>
            </p:cNvPr>
            <p:cNvSpPr/>
            <p:nvPr/>
          </p:nvSpPr>
          <p:spPr>
            <a:xfrm>
              <a:off x="6061541" y="2897770"/>
              <a:ext cx="1274164" cy="397240"/>
            </a:xfrm>
            <a:prstGeom prst="roundRect">
              <a:avLst/>
            </a:prstGeom>
            <a:solidFill>
              <a:srgbClr val="3BB44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Bins / Libs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FFB7EC4-7D2B-AD28-993B-14CD230E758F}"/>
                </a:ext>
              </a:extLst>
            </p:cNvPr>
            <p:cNvSpPr/>
            <p:nvPr/>
          </p:nvSpPr>
          <p:spPr>
            <a:xfrm>
              <a:off x="4731165" y="2449504"/>
              <a:ext cx="1274164" cy="397240"/>
            </a:xfrm>
            <a:prstGeom prst="roundRect">
              <a:avLst/>
            </a:prstGeom>
            <a:solidFill>
              <a:srgbClr val="D0933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App 1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A951C06-767C-B5E9-201F-8E6BB9212BF6}"/>
                </a:ext>
              </a:extLst>
            </p:cNvPr>
            <p:cNvSpPr/>
            <p:nvPr/>
          </p:nvSpPr>
          <p:spPr>
            <a:xfrm>
              <a:off x="6057794" y="2449504"/>
              <a:ext cx="1274164" cy="397240"/>
            </a:xfrm>
            <a:prstGeom prst="roundRect">
              <a:avLst/>
            </a:prstGeom>
            <a:solidFill>
              <a:srgbClr val="3BB44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App 1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FFF29276-6A36-6CA5-E67B-C9F7C7B74566}"/>
                </a:ext>
              </a:extLst>
            </p:cNvPr>
            <p:cNvSpPr/>
            <p:nvPr/>
          </p:nvSpPr>
          <p:spPr>
            <a:xfrm>
              <a:off x="4111082" y="2435035"/>
              <a:ext cx="307298" cy="1311639"/>
            </a:xfrm>
            <a:prstGeom prst="lef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2E3D96-70D2-3DAF-34CE-F8319FB9D3A1}"/>
                </a:ext>
              </a:extLst>
            </p:cNvPr>
            <p:cNvSpPr txBox="1"/>
            <p:nvPr/>
          </p:nvSpPr>
          <p:spPr>
            <a:xfrm rot="16200000">
              <a:off x="3093011" y="2915122"/>
              <a:ext cx="1680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/>
                <a:t>Virtual Machine</a:t>
              </a:r>
              <a:endParaRPr lang="en-GB" dirty="0"/>
            </a:p>
          </p:txBody>
        </p:sp>
      </p:grp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77326CEA-EABA-177C-8D89-3D8A3623034E}"/>
              </a:ext>
            </a:extLst>
          </p:cNvPr>
          <p:cNvGrpSpPr/>
          <p:nvPr/>
        </p:nvGrpSpPr>
        <p:grpSpPr>
          <a:xfrm>
            <a:off x="4059785" y="1236454"/>
            <a:ext cx="3373883" cy="4010022"/>
            <a:chOff x="4059785" y="1236454"/>
            <a:chExt cx="3373883" cy="4010022"/>
          </a:xfrm>
        </p:grpSpPr>
        <p:pic>
          <p:nvPicPr>
            <p:cNvPr id="44" name="Picture 43" descr="A logo of a microsoft company&#10;&#10;Description automatically generated">
              <a:extLst>
                <a:ext uri="{FF2B5EF4-FFF2-40B4-BE49-F238E27FC236}">
                  <a16:creationId xmlns:a16="http://schemas.microsoft.com/office/drawing/2014/main" id="{48662CD4-56E8-8900-B080-D77BB4527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3908" y="4562151"/>
              <a:ext cx="307298" cy="271153"/>
            </a:xfrm>
            <a:prstGeom prst="rect">
              <a:avLst/>
            </a:prstGeom>
          </p:spPr>
        </p:pic>
        <p:grpSp>
          <p:nvGrpSpPr>
            <p:cNvPr id="4107" name="Group 4106">
              <a:extLst>
                <a:ext uri="{FF2B5EF4-FFF2-40B4-BE49-F238E27FC236}">
                  <a16:creationId xmlns:a16="http://schemas.microsoft.com/office/drawing/2014/main" id="{D5967CCA-21DB-0CDB-0148-D25A785EDEBC}"/>
                </a:ext>
              </a:extLst>
            </p:cNvPr>
            <p:cNvGrpSpPr/>
            <p:nvPr/>
          </p:nvGrpSpPr>
          <p:grpSpPr>
            <a:xfrm>
              <a:off x="4060464" y="3641477"/>
              <a:ext cx="332811" cy="307916"/>
              <a:chOff x="4487672" y="3550437"/>
              <a:chExt cx="332811" cy="307916"/>
            </a:xfrm>
          </p:grpSpPr>
          <p:pic>
            <p:nvPicPr>
              <p:cNvPr id="47" name="Picture 46" descr="A circle with white and black circle with white circles an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E9162A41-3696-312E-0D17-582757B89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7672" y="3550437"/>
                <a:ext cx="145141" cy="145141"/>
              </a:xfrm>
              <a:prstGeom prst="rect">
                <a:avLst/>
              </a:prstGeom>
            </p:spPr>
          </p:pic>
          <p:pic>
            <p:nvPicPr>
              <p:cNvPr id="55" name="Picture 54" descr="A red hat with black band&#10;&#10;Description automatically generated">
                <a:extLst>
                  <a:ext uri="{FF2B5EF4-FFF2-40B4-BE49-F238E27FC236}">
                    <a16:creationId xmlns:a16="http://schemas.microsoft.com/office/drawing/2014/main" id="{E192ECEC-68F3-940B-0CD1-6D5C38BA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4591" y="3663735"/>
                <a:ext cx="255892" cy="194618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0AA3D46-5054-DE3A-C503-6E27A62294DE}"/>
                </a:ext>
              </a:extLst>
            </p:cNvPr>
            <p:cNvGrpSpPr/>
            <p:nvPr/>
          </p:nvGrpSpPr>
          <p:grpSpPr>
            <a:xfrm>
              <a:off x="4088048" y="3247363"/>
              <a:ext cx="274203" cy="223245"/>
              <a:chOff x="8949947" y="1293583"/>
              <a:chExt cx="1370223" cy="1115580"/>
            </a:xfrm>
          </p:grpSpPr>
          <p:pic>
            <p:nvPicPr>
              <p:cNvPr id="4096" name="Picture 4095" descr="A black folder with a curved corner&#10;&#10;Description automatically generated">
                <a:extLst>
                  <a:ext uri="{FF2B5EF4-FFF2-40B4-BE49-F238E27FC236}">
                    <a16:creationId xmlns:a16="http://schemas.microsoft.com/office/drawing/2014/main" id="{7923D499-B7DB-088D-4B3D-C8B3D988E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9947" y="1293583"/>
                <a:ext cx="1370223" cy="1115580"/>
              </a:xfrm>
              <a:prstGeom prst="rect">
                <a:avLst/>
              </a:prstGeom>
            </p:spPr>
          </p:pic>
          <p:pic>
            <p:nvPicPr>
              <p:cNvPr id="4097" name="Picture 4096" descr="A black and white image of a file with a gear&#10;&#10;Description automatically generated">
                <a:extLst>
                  <a:ext uri="{FF2B5EF4-FFF2-40B4-BE49-F238E27FC236}">
                    <a16:creationId xmlns:a16="http://schemas.microsoft.com/office/drawing/2014/main" id="{018D8221-F07B-249B-DE25-09ECC069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0254" y="1592050"/>
                <a:ext cx="682921" cy="717703"/>
              </a:xfrm>
              <a:prstGeom prst="rect">
                <a:avLst/>
              </a:prstGeom>
            </p:spPr>
          </p:pic>
        </p:grpSp>
        <p:pic>
          <p:nvPicPr>
            <p:cNvPr id="4100" name="Picture 4099" descr="A blue and black logo&#10;&#10;Description automatically generated">
              <a:extLst>
                <a:ext uri="{FF2B5EF4-FFF2-40B4-BE49-F238E27FC236}">
                  <a16:creationId xmlns:a16="http://schemas.microsoft.com/office/drawing/2014/main" id="{F3A6AA51-85D7-694E-37CD-F5FC0B9DA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785" y="5041011"/>
              <a:ext cx="311421" cy="205465"/>
            </a:xfrm>
            <a:prstGeom prst="rect">
              <a:avLst/>
            </a:prstGeom>
          </p:spPr>
        </p:pic>
        <p:pic>
          <p:nvPicPr>
            <p:cNvPr id="4103" name="Picture 4102" descr="A blue and white cube with white text&#10;&#10;Description automatically generated">
              <a:extLst>
                <a:ext uri="{FF2B5EF4-FFF2-40B4-BE49-F238E27FC236}">
                  <a16:creationId xmlns:a16="http://schemas.microsoft.com/office/drawing/2014/main" id="{8910A332-59CC-25BD-87A1-558C2CA45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3908" y="4088957"/>
              <a:ext cx="367421" cy="367421"/>
            </a:xfrm>
            <a:prstGeom prst="rect">
              <a:avLst/>
            </a:prstGeom>
          </p:spPr>
        </p:pic>
        <p:pic>
          <p:nvPicPr>
            <p:cNvPr id="4104" name="Picture 6" descr="NMRPipe">
              <a:extLst>
                <a:ext uri="{FF2B5EF4-FFF2-40B4-BE49-F238E27FC236}">
                  <a16:creationId xmlns:a16="http://schemas.microsoft.com/office/drawing/2014/main" id="{DC31B1FD-F73A-9C0B-8631-AC4061E56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92" t="9305" r="17872" b="26261"/>
            <a:stretch/>
          </p:blipFill>
          <p:spPr bwMode="auto">
            <a:xfrm>
              <a:off x="4059785" y="2777681"/>
              <a:ext cx="323616" cy="27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4105" descr="A blue and black logo&#10;&#10;Description automatically generated">
              <a:extLst>
                <a:ext uri="{FF2B5EF4-FFF2-40B4-BE49-F238E27FC236}">
                  <a16:creationId xmlns:a16="http://schemas.microsoft.com/office/drawing/2014/main" id="{C6ED30D1-7CE2-42CE-AB31-3D7AE139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614" y="2830142"/>
              <a:ext cx="360054" cy="191717"/>
            </a:xfrm>
            <a:prstGeom prst="rect">
              <a:avLst/>
            </a:prstGeom>
          </p:spPr>
        </p:pic>
        <p:pic>
          <p:nvPicPr>
            <p:cNvPr id="4109" name="Picture 4108" descr="A blue cube with black text&#10;&#10;Description automatically generated">
              <a:extLst>
                <a:ext uri="{FF2B5EF4-FFF2-40B4-BE49-F238E27FC236}">
                  <a16:creationId xmlns:a16="http://schemas.microsoft.com/office/drawing/2014/main" id="{999B36DC-7F7C-D135-90B1-92A69161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010" y="1236454"/>
              <a:ext cx="1541227" cy="1541227"/>
            </a:xfrm>
            <a:prstGeom prst="rect">
              <a:avLst/>
            </a:prstGeom>
          </p:spPr>
        </p:pic>
      </p:grpSp>
      <p:grpSp>
        <p:nvGrpSpPr>
          <p:cNvPr id="4115" name="Group 4114">
            <a:extLst>
              <a:ext uri="{FF2B5EF4-FFF2-40B4-BE49-F238E27FC236}">
                <a16:creationId xmlns:a16="http://schemas.microsoft.com/office/drawing/2014/main" id="{CF36117B-4FFF-6305-259E-F35E1DB2CD4A}"/>
              </a:ext>
            </a:extLst>
          </p:cNvPr>
          <p:cNvGrpSpPr/>
          <p:nvPr/>
        </p:nvGrpSpPr>
        <p:grpSpPr>
          <a:xfrm>
            <a:off x="7583793" y="3008430"/>
            <a:ext cx="3718892" cy="2326432"/>
            <a:chOff x="8077291" y="3779304"/>
            <a:chExt cx="3718892" cy="232643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0D6BB80-DB6C-E6EA-B195-310476DF5D34}"/>
                </a:ext>
              </a:extLst>
            </p:cNvPr>
            <p:cNvSpPr/>
            <p:nvPr/>
          </p:nvSpPr>
          <p:spPr>
            <a:xfrm>
              <a:off x="9165409" y="5708496"/>
              <a:ext cx="2630774" cy="39724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2595C4D-7301-1744-00D1-4E6CA89198E7}"/>
                </a:ext>
              </a:extLst>
            </p:cNvPr>
            <p:cNvSpPr/>
            <p:nvPr/>
          </p:nvSpPr>
          <p:spPr>
            <a:xfrm>
              <a:off x="9165409" y="5273380"/>
              <a:ext cx="2630774" cy="3972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Host OS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2A7EBE3-4FB0-B13F-F812-D25AFC91C9C7}"/>
                </a:ext>
              </a:extLst>
            </p:cNvPr>
            <p:cNvSpPr/>
            <p:nvPr/>
          </p:nvSpPr>
          <p:spPr>
            <a:xfrm>
              <a:off x="9165409" y="4832842"/>
              <a:ext cx="2630774" cy="397240"/>
            </a:xfrm>
            <a:prstGeom prst="roundRect">
              <a:avLst/>
            </a:prstGeom>
            <a:solidFill>
              <a:srgbClr val="FF73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Container Engine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FDC7D45-09C0-492C-962D-25BCE213C5F3}"/>
                </a:ext>
              </a:extLst>
            </p:cNvPr>
            <p:cNvSpPr/>
            <p:nvPr/>
          </p:nvSpPr>
          <p:spPr>
            <a:xfrm>
              <a:off x="9180400" y="4388440"/>
              <a:ext cx="1274164" cy="397240"/>
            </a:xfrm>
            <a:prstGeom prst="roundRect">
              <a:avLst/>
            </a:prstGeom>
            <a:solidFill>
              <a:srgbClr val="D0933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Bins / Libs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9C32F9F-8C04-53E7-F856-7AEC2E94EAF9}"/>
                </a:ext>
              </a:extLst>
            </p:cNvPr>
            <p:cNvSpPr/>
            <p:nvPr/>
          </p:nvSpPr>
          <p:spPr>
            <a:xfrm>
              <a:off x="10510776" y="4388440"/>
              <a:ext cx="1274164" cy="397240"/>
            </a:xfrm>
            <a:prstGeom prst="roundRect">
              <a:avLst/>
            </a:prstGeom>
            <a:solidFill>
              <a:srgbClr val="3BB44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Bins / Libs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9DB4B47-EAEC-A60F-42E4-CA11A962571F}"/>
                </a:ext>
              </a:extLst>
            </p:cNvPr>
            <p:cNvSpPr/>
            <p:nvPr/>
          </p:nvSpPr>
          <p:spPr>
            <a:xfrm>
              <a:off x="9180400" y="3940174"/>
              <a:ext cx="1274164" cy="397240"/>
            </a:xfrm>
            <a:prstGeom prst="roundRect">
              <a:avLst/>
            </a:prstGeom>
            <a:solidFill>
              <a:srgbClr val="D0933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App 1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449F88F-7FFE-287B-92BA-D6423DA5B034}"/>
                </a:ext>
              </a:extLst>
            </p:cNvPr>
            <p:cNvSpPr/>
            <p:nvPr/>
          </p:nvSpPr>
          <p:spPr>
            <a:xfrm>
              <a:off x="10507029" y="3940174"/>
              <a:ext cx="1274164" cy="397240"/>
            </a:xfrm>
            <a:prstGeom prst="roundRect">
              <a:avLst/>
            </a:prstGeom>
            <a:solidFill>
              <a:srgbClr val="3BB44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App 1</a:t>
              </a: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4949796E-3922-A027-D0B9-DD2F8C5323A0}"/>
                </a:ext>
              </a:extLst>
            </p:cNvPr>
            <p:cNvSpPr/>
            <p:nvPr/>
          </p:nvSpPr>
          <p:spPr>
            <a:xfrm>
              <a:off x="8459661" y="3906216"/>
              <a:ext cx="307298" cy="856397"/>
            </a:xfrm>
            <a:prstGeom prst="lef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9E5F6-72C1-A4FE-9C35-D250EFE2E236}"/>
                </a:ext>
              </a:extLst>
            </p:cNvPr>
            <p:cNvSpPr txBox="1"/>
            <p:nvPr/>
          </p:nvSpPr>
          <p:spPr>
            <a:xfrm rot="16200000">
              <a:off x="7707782" y="4148813"/>
              <a:ext cx="11083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/>
                <a:t>Container</a:t>
              </a:r>
              <a:endParaRPr lang="en-GB" dirty="0"/>
            </a:p>
          </p:txBody>
        </p:sp>
      </p:grpSp>
      <p:grpSp>
        <p:nvGrpSpPr>
          <p:cNvPr id="4137" name="Group 4136">
            <a:extLst>
              <a:ext uri="{FF2B5EF4-FFF2-40B4-BE49-F238E27FC236}">
                <a16:creationId xmlns:a16="http://schemas.microsoft.com/office/drawing/2014/main" id="{F6E1B1DB-35DB-99F6-D28D-FE52697A97D9}"/>
              </a:ext>
            </a:extLst>
          </p:cNvPr>
          <p:cNvGrpSpPr/>
          <p:nvPr/>
        </p:nvGrpSpPr>
        <p:grpSpPr>
          <a:xfrm>
            <a:off x="8317029" y="1464801"/>
            <a:ext cx="2835783" cy="3774173"/>
            <a:chOff x="8317029" y="1464801"/>
            <a:chExt cx="2835783" cy="3774173"/>
          </a:xfrm>
        </p:grpSpPr>
        <p:pic>
          <p:nvPicPr>
            <p:cNvPr id="49" name="Picture 48" descr="A cartoon penguin with yellow feet&#10;&#10;Description automatically generated">
              <a:extLst>
                <a:ext uri="{FF2B5EF4-FFF2-40B4-BE49-F238E27FC236}">
                  <a16:creationId xmlns:a16="http://schemas.microsoft.com/office/drawing/2014/main" id="{0099DD17-B4EB-E090-FC69-44BB188A0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1877" y="4562151"/>
              <a:ext cx="228821" cy="271153"/>
            </a:xfrm>
            <a:prstGeom prst="rect">
              <a:avLst/>
            </a:prstGeom>
          </p:spPr>
        </p:pic>
        <p:pic>
          <p:nvPicPr>
            <p:cNvPr id="53" name="Picture 52" descr="A blue whale with blocks on it&#10;&#10;Description automatically generated">
              <a:extLst>
                <a:ext uri="{FF2B5EF4-FFF2-40B4-BE49-F238E27FC236}">
                  <a16:creationId xmlns:a16="http://schemas.microsoft.com/office/drawing/2014/main" id="{2B4342C0-D61A-4769-3E97-A3E5E29D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4697" y="4146701"/>
              <a:ext cx="329050" cy="229432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FB2BA91-2E5E-CB26-0D36-D68F1576B4E2}"/>
                </a:ext>
              </a:extLst>
            </p:cNvPr>
            <p:cNvGrpSpPr/>
            <p:nvPr/>
          </p:nvGrpSpPr>
          <p:grpSpPr>
            <a:xfrm>
              <a:off x="8371877" y="3726890"/>
              <a:ext cx="274203" cy="223245"/>
              <a:chOff x="8949947" y="1293583"/>
              <a:chExt cx="1370223" cy="1115580"/>
            </a:xfrm>
          </p:grpSpPr>
          <p:pic>
            <p:nvPicPr>
              <p:cNvPr id="57" name="Picture 56" descr="A black folder with a curved corner&#10;&#10;Description automatically generated">
                <a:extLst>
                  <a:ext uri="{FF2B5EF4-FFF2-40B4-BE49-F238E27FC236}">
                    <a16:creationId xmlns:a16="http://schemas.microsoft.com/office/drawing/2014/main" id="{FA708236-FA38-60DA-8E15-87310B4D1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9947" y="1293583"/>
                <a:ext cx="1370223" cy="1115580"/>
              </a:xfrm>
              <a:prstGeom prst="rect">
                <a:avLst/>
              </a:prstGeom>
            </p:spPr>
          </p:pic>
          <p:pic>
            <p:nvPicPr>
              <p:cNvPr id="59" name="Picture 58" descr="A black and white image of a file with a gear&#10;&#10;Description automatically generated">
                <a:extLst>
                  <a:ext uri="{FF2B5EF4-FFF2-40B4-BE49-F238E27FC236}">
                    <a16:creationId xmlns:a16="http://schemas.microsoft.com/office/drawing/2014/main" id="{6E7840B9-DFF5-C993-6D44-AD3DFA3DA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0254" y="1592050"/>
                <a:ext cx="682921" cy="717703"/>
              </a:xfrm>
              <a:prstGeom prst="rect">
                <a:avLst/>
              </a:prstGeom>
            </p:spPr>
          </p:pic>
        </p:grpSp>
        <p:pic>
          <p:nvPicPr>
            <p:cNvPr id="4101" name="Picture 4100" descr="A blue and black logo&#10;&#10;Description automatically generated">
              <a:extLst>
                <a:ext uri="{FF2B5EF4-FFF2-40B4-BE49-F238E27FC236}">
                  <a16:creationId xmlns:a16="http://schemas.microsoft.com/office/drawing/2014/main" id="{4E69CB90-506B-CE4D-CDE3-7F49D1F2D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7029" y="5033509"/>
              <a:ext cx="311421" cy="205465"/>
            </a:xfrm>
            <a:prstGeom prst="rect">
              <a:avLst/>
            </a:prstGeom>
          </p:spPr>
        </p:pic>
        <p:pic>
          <p:nvPicPr>
            <p:cNvPr id="4111" name="Picture 4110" descr="A logo of a python&#10;&#10;Description automatically generated">
              <a:extLst>
                <a:ext uri="{FF2B5EF4-FFF2-40B4-BE49-F238E27FC236}">
                  <a16:creationId xmlns:a16="http://schemas.microsoft.com/office/drawing/2014/main" id="{176BB1C9-8566-978D-877E-C73A07D59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88" r="25773"/>
            <a:stretch/>
          </p:blipFill>
          <p:spPr>
            <a:xfrm>
              <a:off x="8317907" y="3201770"/>
              <a:ext cx="354004" cy="398747"/>
            </a:xfrm>
            <a:prstGeom prst="rect">
              <a:avLst/>
            </a:prstGeom>
          </p:spPr>
        </p:pic>
        <p:grpSp>
          <p:nvGrpSpPr>
            <p:cNvPr id="4135" name="Group 4134">
              <a:extLst>
                <a:ext uri="{FF2B5EF4-FFF2-40B4-BE49-F238E27FC236}">
                  <a16:creationId xmlns:a16="http://schemas.microsoft.com/office/drawing/2014/main" id="{9195A196-B0DA-47B1-354C-5E6DE660235E}"/>
                </a:ext>
              </a:extLst>
            </p:cNvPr>
            <p:cNvGrpSpPr/>
            <p:nvPr/>
          </p:nvGrpSpPr>
          <p:grpSpPr>
            <a:xfrm>
              <a:off x="8769319" y="1464801"/>
              <a:ext cx="2383493" cy="1410462"/>
              <a:chOff x="9259463" y="1303379"/>
              <a:chExt cx="2383493" cy="1410462"/>
            </a:xfrm>
          </p:grpSpPr>
          <p:pic>
            <p:nvPicPr>
              <p:cNvPr id="4117" name="Picture 4116" descr="A black and white cloud logo&#10;&#10;Description automatically generated">
                <a:extLst>
                  <a:ext uri="{FF2B5EF4-FFF2-40B4-BE49-F238E27FC236}">
                    <a16:creationId xmlns:a16="http://schemas.microsoft.com/office/drawing/2014/main" id="{63ACD87D-E7E7-46B9-4FB6-5DE3FBF3EF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39004"/>
              <a:stretch/>
            </p:blipFill>
            <p:spPr>
              <a:xfrm>
                <a:off x="9971941" y="1303379"/>
                <a:ext cx="1011003" cy="588045"/>
              </a:xfrm>
              <a:prstGeom prst="rect">
                <a:avLst/>
              </a:prstGeom>
            </p:spPr>
          </p:pic>
          <p:pic>
            <p:nvPicPr>
              <p:cNvPr id="4131" name="Picture 4130" descr="A close-up of a logo&#10;&#10;Description automatically generated">
                <a:extLst>
                  <a:ext uri="{FF2B5EF4-FFF2-40B4-BE49-F238E27FC236}">
                    <a16:creationId xmlns:a16="http://schemas.microsoft.com/office/drawing/2014/main" id="{3C3140FD-9E57-BD41-22F7-CA50E0B7D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398" y="2327998"/>
                <a:ext cx="1126090" cy="385843"/>
              </a:xfrm>
              <a:prstGeom prst="rect">
                <a:avLst/>
              </a:prstGeom>
            </p:spPr>
          </p:pic>
          <p:pic>
            <p:nvPicPr>
              <p:cNvPr id="4121" name="Picture 4120" descr="A colorful letter g&#10;&#10;Description automatically generated">
                <a:extLst>
                  <a:ext uri="{FF2B5EF4-FFF2-40B4-BE49-F238E27FC236}">
                    <a16:creationId xmlns:a16="http://schemas.microsoft.com/office/drawing/2014/main" id="{83830B6F-A5DC-9E2B-BD7F-21CF0F242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9463" y="1740530"/>
                <a:ext cx="334749" cy="381890"/>
              </a:xfrm>
              <a:prstGeom prst="rect">
                <a:avLst/>
              </a:prstGeom>
            </p:spPr>
          </p:pic>
          <p:pic>
            <p:nvPicPr>
              <p:cNvPr id="4123" name="Picture 4122" descr="A blue circle with a white f in it&#10;&#10;Description automatically generated">
                <a:extLst>
                  <a:ext uri="{FF2B5EF4-FFF2-40B4-BE49-F238E27FC236}">
                    <a16:creationId xmlns:a16="http://schemas.microsoft.com/office/drawing/2014/main" id="{ED81AF76-565C-535D-9378-98D946DC8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6053" y="1931547"/>
                <a:ext cx="334748" cy="334748"/>
              </a:xfrm>
              <a:prstGeom prst="rect">
                <a:avLst/>
              </a:prstGeom>
            </p:spPr>
          </p:pic>
          <p:pic>
            <p:nvPicPr>
              <p:cNvPr id="4125" name="Picture 4124" descr="A logo of a company&#10;&#10;Description automatically generated">
                <a:extLst>
                  <a:ext uri="{FF2B5EF4-FFF2-40B4-BE49-F238E27FC236}">
                    <a16:creationId xmlns:a16="http://schemas.microsoft.com/office/drawing/2014/main" id="{E60CA1D9-1035-787B-4959-4D9BAD88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0679" y="2006559"/>
                <a:ext cx="411186" cy="246230"/>
              </a:xfrm>
              <a:prstGeom prst="rect">
                <a:avLst/>
              </a:prstGeom>
            </p:spPr>
          </p:pic>
          <p:pic>
            <p:nvPicPr>
              <p:cNvPr id="4127" name="Picture 4126" descr="A red letter in a black square&#10;&#10;Description automatically generated">
                <a:extLst>
                  <a:ext uri="{FF2B5EF4-FFF2-40B4-BE49-F238E27FC236}">
                    <a16:creationId xmlns:a16="http://schemas.microsoft.com/office/drawing/2014/main" id="{E842CCF3-4524-6B57-6FB1-99004B65D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1022" y="1867306"/>
                <a:ext cx="951381" cy="499475"/>
              </a:xfrm>
              <a:prstGeom prst="rect">
                <a:avLst/>
              </a:prstGeom>
            </p:spPr>
          </p:pic>
          <p:pic>
            <p:nvPicPr>
              <p:cNvPr id="4129" name="Picture 4128" descr="A logo on a red circle&#10;&#10;Description automatically generated">
                <a:extLst>
                  <a:ext uri="{FF2B5EF4-FFF2-40B4-BE49-F238E27FC236}">
                    <a16:creationId xmlns:a16="http://schemas.microsoft.com/office/drawing/2014/main" id="{B5A08CCD-4327-1551-2604-2D4D9B77F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17539" y="1913933"/>
                <a:ext cx="657733" cy="369975"/>
              </a:xfrm>
              <a:prstGeom prst="rect">
                <a:avLst/>
              </a:prstGeom>
            </p:spPr>
          </p:pic>
          <p:pic>
            <p:nvPicPr>
              <p:cNvPr id="4133" name="Picture 4132" descr="A green circle with black lines&#10;&#10;Description automatically generated">
                <a:extLst>
                  <a:ext uri="{FF2B5EF4-FFF2-40B4-BE49-F238E27FC236}">
                    <a16:creationId xmlns:a16="http://schemas.microsoft.com/office/drawing/2014/main" id="{CBE737D0-09EC-F4E9-B121-8EFBB5836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9569" y="1756757"/>
                <a:ext cx="323387" cy="323387"/>
              </a:xfrm>
              <a:prstGeom prst="rect">
                <a:avLst/>
              </a:prstGeom>
            </p:spPr>
          </p:pic>
        </p:grpSp>
      </p:grpSp>
      <p:grpSp>
        <p:nvGrpSpPr>
          <p:cNvPr id="4140" name="Group 4139">
            <a:extLst>
              <a:ext uri="{FF2B5EF4-FFF2-40B4-BE49-F238E27FC236}">
                <a16:creationId xmlns:a16="http://schemas.microsoft.com/office/drawing/2014/main" id="{200B49EB-0D96-047B-2AAC-991F95BE709A}"/>
              </a:ext>
            </a:extLst>
          </p:cNvPr>
          <p:cNvGrpSpPr/>
          <p:nvPr/>
        </p:nvGrpSpPr>
        <p:grpSpPr>
          <a:xfrm>
            <a:off x="0" y="723603"/>
            <a:ext cx="12192000" cy="5594695"/>
            <a:chOff x="0" y="723603"/>
            <a:chExt cx="12192000" cy="5594695"/>
          </a:xfrm>
        </p:grpSpPr>
        <p:sp>
          <p:nvSpPr>
            <p:cNvPr id="4138" name="Rectangle 4137">
              <a:extLst>
                <a:ext uri="{FF2B5EF4-FFF2-40B4-BE49-F238E27FC236}">
                  <a16:creationId xmlns:a16="http://schemas.microsoft.com/office/drawing/2014/main" id="{139440F7-E748-62A8-EB0C-821C690A63B5}"/>
                </a:ext>
              </a:extLst>
            </p:cNvPr>
            <p:cNvSpPr/>
            <p:nvPr/>
          </p:nvSpPr>
          <p:spPr>
            <a:xfrm>
              <a:off x="0" y="723603"/>
              <a:ext cx="12192000" cy="5594695"/>
            </a:xfrm>
            <a:prstGeom prst="rect">
              <a:avLst/>
            </a:prstGeom>
            <a:solidFill>
              <a:schemeClr val="bg1">
                <a:alpha val="8390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39" name="Rounded Rectangle 4138">
              <a:extLst>
                <a:ext uri="{FF2B5EF4-FFF2-40B4-BE49-F238E27FC236}">
                  <a16:creationId xmlns:a16="http://schemas.microsoft.com/office/drawing/2014/main" id="{C6DCCA33-59DE-C570-6380-97943B201D49}"/>
                </a:ext>
              </a:extLst>
            </p:cNvPr>
            <p:cNvSpPr/>
            <p:nvPr/>
          </p:nvSpPr>
          <p:spPr>
            <a:xfrm>
              <a:off x="8671910" y="4061968"/>
              <a:ext cx="2630774" cy="397240"/>
            </a:xfrm>
            <a:prstGeom prst="roundRect">
              <a:avLst/>
            </a:prstGeom>
            <a:solidFill>
              <a:srgbClr val="FF734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Container Engine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11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6DF13897-FC7A-9A6A-6E20-57AC3A6D394F}"/>
              </a:ext>
            </a:extLst>
          </p:cNvPr>
          <p:cNvSpPr txBox="1">
            <a:spLocks/>
          </p:cNvSpPr>
          <p:nvPr/>
        </p:nvSpPr>
        <p:spPr>
          <a:xfrm>
            <a:off x="1986844" y="215603"/>
            <a:ext cx="8218311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? - Containerization</a:t>
            </a:r>
          </a:p>
        </p:txBody>
      </p:sp>
      <p:pic>
        <p:nvPicPr>
          <p:cNvPr id="9218" name="Picture 2" descr="Docker full logo transparent PNG - StickPNG">
            <a:extLst>
              <a:ext uri="{FF2B5EF4-FFF2-40B4-BE49-F238E27FC236}">
                <a16:creationId xmlns:a16="http://schemas.microsoft.com/office/drawing/2014/main" id="{5A4633D6-B2DD-B27C-7C8D-C992DED8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58" y="1767146"/>
            <a:ext cx="997771" cy="99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7EEB513-F98A-7316-8461-EDD81CB70F32}"/>
              </a:ext>
            </a:extLst>
          </p:cNvPr>
          <p:cNvSpPr txBox="1">
            <a:spLocks/>
          </p:cNvSpPr>
          <p:nvPr/>
        </p:nvSpPr>
        <p:spPr>
          <a:xfrm>
            <a:off x="5305175" y="1493797"/>
            <a:ext cx="4576414" cy="2510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Simple / User friendly CLI</a:t>
            </a:r>
          </a:p>
          <a:p>
            <a:r>
              <a:rPr lang="en-US" sz="2000" dirty="0"/>
              <a:t>Easy to Develop</a:t>
            </a:r>
          </a:p>
          <a:p>
            <a:r>
              <a:rPr lang="en-US" sz="2000" dirty="0"/>
              <a:t>Straightforward local installation</a:t>
            </a:r>
          </a:p>
          <a:p>
            <a:r>
              <a:rPr lang="en-US" sz="2000" dirty="0"/>
              <a:t>Community / Documentation / Support</a:t>
            </a:r>
          </a:p>
          <a:p>
            <a:r>
              <a:rPr lang="en-US" sz="2000" dirty="0"/>
              <a:t>Open source (core) &amp; free to use</a:t>
            </a:r>
          </a:p>
          <a:p>
            <a:r>
              <a:rPr lang="en-US" sz="2000" dirty="0"/>
              <a:t>Vast Eco-system (100,000+ images)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1840ED-4083-4D33-0FBD-0618F9E469E8}"/>
              </a:ext>
            </a:extLst>
          </p:cNvPr>
          <p:cNvSpPr/>
          <p:nvPr/>
        </p:nvSpPr>
        <p:spPr>
          <a:xfrm>
            <a:off x="464187" y="1111301"/>
            <a:ext cx="3045312" cy="397240"/>
          </a:xfrm>
          <a:prstGeom prst="roundRect">
            <a:avLst/>
          </a:prstGeom>
          <a:solidFill>
            <a:srgbClr val="FF73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Container Engines / Platforms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A8208C-DE91-9607-02D4-041D4736B09B}"/>
              </a:ext>
            </a:extLst>
          </p:cNvPr>
          <p:cNvGrpSpPr/>
          <p:nvPr/>
        </p:nvGrpSpPr>
        <p:grpSpPr>
          <a:xfrm>
            <a:off x="1336007" y="2853724"/>
            <a:ext cx="1301675" cy="3235873"/>
            <a:chOff x="911079" y="2929028"/>
            <a:chExt cx="1301675" cy="3235873"/>
          </a:xfrm>
        </p:grpSpPr>
        <p:pic>
          <p:nvPicPr>
            <p:cNvPr id="5" name="Picture 4" descr="A blue hexagon with white wheel on it&#10;&#10;Description automatically generated">
              <a:extLst>
                <a:ext uri="{FF2B5EF4-FFF2-40B4-BE49-F238E27FC236}">
                  <a16:creationId xmlns:a16="http://schemas.microsoft.com/office/drawing/2014/main" id="{DC04796E-3A7B-88DE-AA11-F0CEDC6D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079" y="2929028"/>
              <a:ext cx="1301675" cy="732192"/>
            </a:xfrm>
            <a:prstGeom prst="rect">
              <a:avLst/>
            </a:prstGeom>
          </p:spPr>
        </p:pic>
        <p:pic>
          <p:nvPicPr>
            <p:cNvPr id="7" name="Picture 6" descr="A logo with a group of seals&#10;&#10;Description automatically generated">
              <a:extLst>
                <a:ext uri="{FF2B5EF4-FFF2-40B4-BE49-F238E27FC236}">
                  <a16:creationId xmlns:a16="http://schemas.microsoft.com/office/drawing/2014/main" id="{13B10A65-328D-5E58-0A46-3E4471C5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95" y="3750027"/>
              <a:ext cx="1046106" cy="851329"/>
            </a:xfrm>
            <a:prstGeom prst="rect">
              <a:avLst/>
            </a:prstGeom>
          </p:spPr>
        </p:pic>
        <p:pic>
          <p:nvPicPr>
            <p:cNvPr id="11" name="Picture 10" descr="A logo of a company&#10;&#10;Description automatically generated">
              <a:extLst>
                <a:ext uri="{FF2B5EF4-FFF2-40B4-BE49-F238E27FC236}">
                  <a16:creationId xmlns:a16="http://schemas.microsoft.com/office/drawing/2014/main" id="{481B63EF-0664-CB0E-1AD0-C7DE7608B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964" y="4690163"/>
              <a:ext cx="973567" cy="97356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A5A9E2-4833-1318-B8FE-BA356EE487C8}"/>
                </a:ext>
              </a:extLst>
            </p:cNvPr>
            <p:cNvSpPr txBox="1"/>
            <p:nvPr/>
          </p:nvSpPr>
          <p:spPr>
            <a:xfrm>
              <a:off x="1038862" y="5795569"/>
              <a:ext cx="10461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+</a:t>
              </a:r>
              <a:r>
                <a:rPr lang="en-US" sz="1800" dirty="0"/>
                <a:t> more…</a:t>
              </a:r>
              <a:endParaRPr lang="en-GB" dirty="0"/>
            </a:p>
          </p:txBody>
        </p:sp>
      </p:grpSp>
      <p:pic>
        <p:nvPicPr>
          <p:cNvPr id="23" name="Picture 22" descr="A blue whale with a container on it&#10;&#10;Description automatically generated">
            <a:extLst>
              <a:ext uri="{FF2B5EF4-FFF2-40B4-BE49-F238E27FC236}">
                <a16:creationId xmlns:a16="http://schemas.microsoft.com/office/drawing/2014/main" id="{9B0E8BD0-99B9-D4AA-C83B-1378D326A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26" y="4151258"/>
            <a:ext cx="3187721" cy="15140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42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A black and white outline of a computer&#10;&#10;Description automatically generated">
            <a:extLst>
              <a:ext uri="{FF2B5EF4-FFF2-40B4-BE49-F238E27FC236}">
                <a16:creationId xmlns:a16="http://schemas.microsoft.com/office/drawing/2014/main" id="{4533FA83-38BA-0E54-84F2-638F7DEB3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7" y="5036274"/>
            <a:ext cx="369800" cy="3494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4A5EF1-6CCC-8C50-4A49-5955AB1BF5AD}"/>
              </a:ext>
            </a:extLst>
          </p:cNvPr>
          <p:cNvGrpSpPr/>
          <p:nvPr/>
        </p:nvGrpSpPr>
        <p:grpSpPr>
          <a:xfrm>
            <a:off x="526949" y="1743078"/>
            <a:ext cx="6880895" cy="4031412"/>
            <a:chOff x="2434292" y="2028906"/>
            <a:chExt cx="6880895" cy="40314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5E374C-DDC4-4C6A-2448-52EB4BF26846}"/>
                </a:ext>
              </a:extLst>
            </p:cNvPr>
            <p:cNvGrpSpPr/>
            <p:nvPr/>
          </p:nvGrpSpPr>
          <p:grpSpPr>
            <a:xfrm>
              <a:off x="2434292" y="2028906"/>
              <a:ext cx="1528172" cy="4031412"/>
              <a:chOff x="2434292" y="1097970"/>
              <a:chExt cx="1528172" cy="40314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9F5C7A-541B-78A1-1267-AB163CD11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2582354" y="2282744"/>
                <a:ext cx="452646" cy="734852"/>
              </a:xfrm>
              <a:prstGeom prst="rect">
                <a:avLst/>
              </a:prstGeom>
            </p:spPr>
          </p:pic>
          <p:pic>
            <p:nvPicPr>
              <p:cNvPr id="15" name="Picture 14" descr="A computer network diagram with a lock&#10;&#10;Description automatically generated">
                <a:extLst>
                  <a:ext uri="{FF2B5EF4-FFF2-40B4-BE49-F238E27FC236}">
                    <a16:creationId xmlns:a16="http://schemas.microsoft.com/office/drawing/2014/main" id="{29D9655A-A589-BCB1-FD1B-C93F7072D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5673" y="4290616"/>
                <a:ext cx="832213" cy="838766"/>
              </a:xfrm>
              <a:prstGeom prst="rect">
                <a:avLst/>
              </a:prstGeom>
            </p:spPr>
          </p:pic>
          <p:pic>
            <p:nvPicPr>
              <p:cNvPr id="25" name="Picture 24" descr="A computer and globe with a black background&#10;&#10;Description automatically generated">
                <a:extLst>
                  <a:ext uri="{FF2B5EF4-FFF2-40B4-BE49-F238E27FC236}">
                    <a16:creationId xmlns:a16="http://schemas.microsoft.com/office/drawing/2014/main" id="{0FEF5C82-C34E-9A4E-3F5A-6D18C15A7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7972" y="1463265"/>
                <a:ext cx="844492" cy="869701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ircuit board&#10;&#10;Description automatically generated">
                <a:extLst>
                  <a:ext uri="{FF2B5EF4-FFF2-40B4-BE49-F238E27FC236}">
                    <a16:creationId xmlns:a16="http://schemas.microsoft.com/office/drawing/2014/main" id="{DE80BFB5-C1BB-6398-CDCE-110AFD888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3037" y="3240981"/>
                <a:ext cx="383685" cy="389634"/>
              </a:xfrm>
              <a:prstGeom prst="rect">
                <a:avLst/>
              </a:prstGeom>
            </p:spPr>
          </p:pic>
          <p:pic>
            <p:nvPicPr>
              <p:cNvPr id="29" name="Picture 28" descr="A black and white drawing of a rectangle with a plug and a wire&#10;&#10;Description automatically generated">
                <a:extLst>
                  <a:ext uri="{FF2B5EF4-FFF2-40B4-BE49-F238E27FC236}">
                    <a16:creationId xmlns:a16="http://schemas.microsoft.com/office/drawing/2014/main" id="{6EBD6500-9831-CFC1-9F26-395B89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292" y="3715230"/>
                <a:ext cx="426551" cy="483424"/>
              </a:xfrm>
              <a:prstGeom prst="rect">
                <a:avLst/>
              </a:prstGeom>
            </p:spPr>
          </p:pic>
          <p:pic>
            <p:nvPicPr>
              <p:cNvPr id="31" name="Picture 30" descr="A black and white drawing of a machine&#10;&#10;Description automatically generated">
                <a:extLst>
                  <a:ext uri="{FF2B5EF4-FFF2-40B4-BE49-F238E27FC236}">
                    <a16:creationId xmlns:a16="http://schemas.microsoft.com/office/drawing/2014/main" id="{64C88F04-1404-C92C-CD62-1E684736D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2531" y="3630615"/>
                <a:ext cx="589249" cy="483424"/>
              </a:xfrm>
              <a:prstGeom prst="rect">
                <a:avLst/>
              </a:prstGeom>
            </p:spPr>
          </p:pic>
          <p:pic>
            <p:nvPicPr>
              <p:cNvPr id="33" name="Picture 32" descr="A black and white balloon&#10;&#10;Description automatically generated">
                <a:extLst>
                  <a:ext uri="{FF2B5EF4-FFF2-40B4-BE49-F238E27FC236}">
                    <a16:creationId xmlns:a16="http://schemas.microsoft.com/office/drawing/2014/main" id="{B612057F-1FB1-AAC7-45D9-AD0DB18D2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033" y="2970614"/>
                <a:ext cx="375058" cy="838766"/>
              </a:xfrm>
              <a:prstGeom prst="rect">
                <a:avLst/>
              </a:prstGeom>
            </p:spPr>
          </p:pic>
          <p:pic>
            <p:nvPicPr>
              <p:cNvPr id="35" name="Picture 34" descr="A black and white image of a gas cylinder&#10;&#10;Description automatically generated">
                <a:extLst>
                  <a:ext uri="{FF2B5EF4-FFF2-40B4-BE49-F238E27FC236}">
                    <a16:creationId xmlns:a16="http://schemas.microsoft.com/office/drawing/2014/main" id="{004B500E-DF84-C889-EBD3-E4A62E8C7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551" y="1249265"/>
                <a:ext cx="452647" cy="563674"/>
              </a:xfrm>
              <a:prstGeom prst="rect">
                <a:avLst/>
              </a:prstGeom>
            </p:spPr>
          </p:pic>
          <p:pic>
            <p:nvPicPr>
              <p:cNvPr id="37" name="Picture 36" descr="A black and white image of a cloud and sun&#10;&#10;Description automatically generated">
                <a:extLst>
                  <a:ext uri="{FF2B5EF4-FFF2-40B4-BE49-F238E27FC236}">
                    <a16:creationId xmlns:a16="http://schemas.microsoft.com/office/drawing/2014/main" id="{75354014-A1F7-096D-9E2E-903688EB4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5745" y="1097970"/>
                <a:ext cx="444874" cy="463645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236EF2-BE71-097D-BDFB-F3BDC4942315}"/>
                </a:ext>
              </a:extLst>
            </p:cNvPr>
            <p:cNvGrpSpPr/>
            <p:nvPr/>
          </p:nvGrpSpPr>
          <p:grpSpPr>
            <a:xfrm>
              <a:off x="5195042" y="3421980"/>
              <a:ext cx="1591010" cy="1458878"/>
              <a:chOff x="5007695" y="2416034"/>
              <a:chExt cx="1591010" cy="1458878"/>
            </a:xfrm>
          </p:grpSpPr>
          <p:pic>
            <p:nvPicPr>
              <p:cNvPr id="39" name="Picture 38" descr="A black and white outline of a whale&#10;&#10;Description automatically generated">
                <a:extLst>
                  <a:ext uri="{FF2B5EF4-FFF2-40B4-BE49-F238E27FC236}">
                    <a16:creationId xmlns:a16="http://schemas.microsoft.com/office/drawing/2014/main" id="{11FE73B1-2BF2-479D-F3A9-52B3A753E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695" y="3010576"/>
                <a:ext cx="687816" cy="661805"/>
              </a:xfrm>
              <a:prstGeom prst="rect">
                <a:avLst/>
              </a:prstGeom>
            </p:spPr>
          </p:pic>
          <p:pic>
            <p:nvPicPr>
              <p:cNvPr id="48" name="Picture 47" descr="A computer and monitor on a black background&#10;&#10;Description automatically generated">
                <a:extLst>
                  <a:ext uri="{FF2B5EF4-FFF2-40B4-BE49-F238E27FC236}">
                    <a16:creationId xmlns:a16="http://schemas.microsoft.com/office/drawing/2014/main" id="{CA55273F-735A-E19B-631E-34051073A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511" y="3090889"/>
                <a:ext cx="903194" cy="784023"/>
              </a:xfrm>
              <a:prstGeom prst="rect">
                <a:avLst/>
              </a:prstGeom>
            </p:spPr>
          </p:pic>
          <p:pic>
            <p:nvPicPr>
              <p:cNvPr id="50" name="Picture 49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FBB704A5-9ACF-CB83-BEFD-599B72282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4374" y="2416034"/>
                <a:ext cx="382809" cy="784022"/>
              </a:xfrm>
              <a:prstGeom prst="rect">
                <a:avLst/>
              </a:prstGeom>
            </p:spPr>
          </p:pic>
        </p:grpSp>
        <p:pic>
          <p:nvPicPr>
            <p:cNvPr id="84" name="Picture 83" descr="Blue arrows on a black background&#10;&#10;Description automatically generated">
              <a:extLst>
                <a:ext uri="{FF2B5EF4-FFF2-40B4-BE49-F238E27FC236}">
                  <a16:creationId xmlns:a16="http://schemas.microsoft.com/office/drawing/2014/main" id="{D810A7E4-B58B-6CED-C92B-0839B5672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52" y="2765990"/>
              <a:ext cx="1062378" cy="2894064"/>
            </a:xfrm>
            <a:prstGeom prst="rect">
              <a:avLst/>
            </a:prstGeom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734D9B-5659-C542-F074-A91AAE49CEB2}"/>
                </a:ext>
              </a:extLst>
            </p:cNvPr>
            <p:cNvGrpSpPr/>
            <p:nvPr/>
          </p:nvGrpSpPr>
          <p:grpSpPr>
            <a:xfrm>
              <a:off x="6909076" y="2273413"/>
              <a:ext cx="2406111" cy="3782847"/>
              <a:chOff x="6572409" y="1530688"/>
              <a:chExt cx="2406111" cy="3782847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81D238B-11AB-12FA-EE06-D896CE111F62}"/>
                  </a:ext>
                </a:extLst>
              </p:cNvPr>
              <p:cNvGrpSpPr/>
              <p:nvPr/>
            </p:nvGrpSpPr>
            <p:grpSpPr>
              <a:xfrm>
                <a:off x="7697597" y="1530688"/>
                <a:ext cx="1280923" cy="2394341"/>
                <a:chOff x="7697597" y="1530688"/>
                <a:chExt cx="1280923" cy="2394341"/>
              </a:xfrm>
            </p:grpSpPr>
            <p:pic>
              <p:nvPicPr>
                <p:cNvPr id="12" name="Picture 11" descr="A group of people with black background&#10;&#10;Description automatically generated">
                  <a:extLst>
                    <a:ext uri="{FF2B5EF4-FFF2-40B4-BE49-F238E27FC236}">
                      <a16:creationId xmlns:a16="http://schemas.microsoft.com/office/drawing/2014/main" id="{EB6C79EA-014B-BA91-1B4B-CA0FE7DE6A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1099" y="2454936"/>
                  <a:ext cx="897421" cy="661805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black and white triangle with a exclamation mark&#10;&#10;Description automatically generated">
                  <a:extLst>
                    <a:ext uri="{FF2B5EF4-FFF2-40B4-BE49-F238E27FC236}">
                      <a16:creationId xmlns:a16="http://schemas.microsoft.com/office/drawing/2014/main" id="{789580AB-DD68-710D-0E6F-2CA5A24F4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4148" y="3238713"/>
                  <a:ext cx="739110" cy="686316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black and white image of a computer with a magnifying glass&#10;&#10;Description automatically generated">
                  <a:extLst>
                    <a:ext uri="{FF2B5EF4-FFF2-40B4-BE49-F238E27FC236}">
                      <a16:creationId xmlns:a16="http://schemas.microsoft.com/office/drawing/2014/main" id="{C4466CE6-D8B3-5734-D160-07FDBFB97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7597" y="1530688"/>
                  <a:ext cx="832213" cy="802277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 descr="A black and white drawing of gears&#10;&#10;Description automatically generated">
                <a:extLst>
                  <a:ext uri="{FF2B5EF4-FFF2-40B4-BE49-F238E27FC236}">
                    <a16:creationId xmlns:a16="http://schemas.microsoft.com/office/drawing/2014/main" id="{F6DB7F9D-155C-280D-64B1-A44923A57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350" y="4557076"/>
                <a:ext cx="771976" cy="756459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1914EFF-9BF7-E829-8EF9-0E2244EC8B37}"/>
                  </a:ext>
                </a:extLst>
              </p:cNvPr>
              <p:cNvGrpSpPr/>
              <p:nvPr/>
            </p:nvGrpSpPr>
            <p:grpSpPr>
              <a:xfrm rot="3112965">
                <a:off x="6762510" y="4010818"/>
                <a:ext cx="508000" cy="709938"/>
                <a:chOff x="5660460" y="4250730"/>
                <a:chExt cx="508000" cy="709938"/>
              </a:xfrm>
            </p:grpSpPr>
            <p:pic>
              <p:nvPicPr>
                <p:cNvPr id="70" name="Picture 69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5AE00C37-9B67-9ECE-5EC6-D94ABDFEB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1772">
                  <a:off x="5675154" y="4467362"/>
                  <a:ext cx="478612" cy="508000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0C4C71D1-C1A9-2C98-DCD1-3870B941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5675307" y="4250730"/>
                  <a:ext cx="478612" cy="508000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14F97BC9-417A-7002-9F96-FE166E442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625643">
                <a:off x="6846463" y="2811719"/>
                <a:ext cx="771976" cy="819379"/>
              </a:xfrm>
              <a:prstGeom prst="rect">
                <a:avLst/>
              </a:prstGeom>
            </p:spPr>
          </p:pic>
          <p:pic>
            <p:nvPicPr>
              <p:cNvPr id="98" name="Picture 97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0846B414-87F5-2A6F-8879-E5FC410AB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45628">
                <a:off x="6572409" y="2153079"/>
                <a:ext cx="771976" cy="819379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21A98B0-FEF2-49D9-0C55-31663A8270A2}"/>
              </a:ext>
            </a:extLst>
          </p:cNvPr>
          <p:cNvSpPr/>
          <p:nvPr/>
        </p:nvSpPr>
        <p:spPr>
          <a:xfrm>
            <a:off x="114850" y="1483774"/>
            <a:ext cx="7590093" cy="4467321"/>
          </a:xfrm>
          <a:prstGeom prst="rect">
            <a:avLst/>
          </a:prstGeom>
          <a:solidFill>
            <a:schemeClr val="bg1">
              <a:alpha val="8390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SCANS</a:t>
            </a:r>
            <a:endParaRPr lang="en-US" sz="2800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D757A17-C848-4B49-5864-15ECC703D0A7}"/>
              </a:ext>
            </a:extLst>
          </p:cNvPr>
          <p:cNvSpPr txBox="1">
            <a:spLocks/>
          </p:cNvSpPr>
          <p:nvPr/>
        </p:nvSpPr>
        <p:spPr>
          <a:xfrm>
            <a:off x="262605" y="1014829"/>
            <a:ext cx="7386353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dirty="0"/>
              <a:t>ontainerized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dirty="0"/>
              <a:t>nalysis for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/>
              <a:t>MR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ystems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564A221-F312-7ADD-8EF5-4FAD85D53BEA}"/>
              </a:ext>
            </a:extLst>
          </p:cNvPr>
          <p:cNvSpPr txBox="1">
            <a:spLocks/>
          </p:cNvSpPr>
          <p:nvPr/>
        </p:nvSpPr>
        <p:spPr>
          <a:xfrm>
            <a:off x="8333174" y="1750356"/>
            <a:ext cx="3443569" cy="484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u="sng" dirty="0"/>
              <a:t>Containers</a:t>
            </a:r>
            <a:endParaRPr lang="en-US" sz="1200" b="1" u="sng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2AA04F-7F16-82A7-204F-B8455A4A41D0}"/>
              </a:ext>
            </a:extLst>
          </p:cNvPr>
          <p:cNvGrpSpPr/>
          <p:nvPr/>
        </p:nvGrpSpPr>
        <p:grpSpPr>
          <a:xfrm>
            <a:off x="3764378" y="2234681"/>
            <a:ext cx="7823962" cy="2236182"/>
            <a:chOff x="3764378" y="2234681"/>
            <a:chExt cx="7823962" cy="2236182"/>
          </a:xfrm>
        </p:grpSpPr>
        <p:pic>
          <p:nvPicPr>
            <p:cNvPr id="24" name="Picture 23" descr="A red circle with a white logo and a black background&#10;&#10;Description automatically generated">
              <a:extLst>
                <a:ext uri="{FF2B5EF4-FFF2-40B4-BE49-F238E27FC236}">
                  <a16:creationId xmlns:a16="http://schemas.microsoft.com/office/drawing/2014/main" id="{C4D39A11-AD9E-48D6-B4FA-0D415B076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200" y="2234681"/>
              <a:ext cx="1701515" cy="827918"/>
            </a:xfrm>
            <a:prstGeom prst="rect">
              <a:avLst/>
            </a:prstGeom>
          </p:spPr>
        </p:pic>
        <p:sp>
          <p:nvSpPr>
            <p:cNvPr id="26" name="Espace réservé du texte 2">
              <a:extLst>
                <a:ext uri="{FF2B5EF4-FFF2-40B4-BE49-F238E27FC236}">
                  <a16:creationId xmlns:a16="http://schemas.microsoft.com/office/drawing/2014/main" id="{3BA221D2-8C13-388E-9A33-E8E9D2C7B47C}"/>
                </a:ext>
              </a:extLst>
            </p:cNvPr>
            <p:cNvSpPr txBox="1">
              <a:spLocks/>
            </p:cNvSpPr>
            <p:nvPr/>
          </p:nvSpPr>
          <p:spPr>
            <a:xfrm>
              <a:off x="8521573" y="3151150"/>
              <a:ext cx="3066767" cy="131971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u="sng" dirty="0"/>
                <a:t>Time-Series database</a:t>
              </a:r>
            </a:p>
            <a:p>
              <a:r>
                <a:rPr lang="en-US" sz="1800" dirty="0"/>
                <a:t>Scrapes data over HTTP</a:t>
              </a:r>
            </a:p>
            <a:p>
              <a:r>
                <a:rPr lang="en-US" sz="1800" dirty="0"/>
                <a:t>Fixed retention time per DB</a:t>
              </a:r>
            </a:p>
          </p:txBody>
        </p:sp>
        <p:pic>
          <p:nvPicPr>
            <p:cNvPr id="34" name="Picture 33" descr="A black and white logo&#10;&#10;Description automatically generated">
              <a:extLst>
                <a:ext uri="{FF2B5EF4-FFF2-40B4-BE49-F238E27FC236}">
                  <a16:creationId xmlns:a16="http://schemas.microsoft.com/office/drawing/2014/main" id="{3E779BDD-DD24-3B03-8A8F-B7A30A3FD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378" y="3134775"/>
              <a:ext cx="382809" cy="78402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6E4BB6-B45A-17AA-ABCC-380CB3B76A3A}"/>
              </a:ext>
            </a:extLst>
          </p:cNvPr>
          <p:cNvGrpSpPr/>
          <p:nvPr/>
        </p:nvGrpSpPr>
        <p:grpSpPr>
          <a:xfrm>
            <a:off x="3553780" y="3811007"/>
            <a:ext cx="1745897" cy="1161463"/>
            <a:chOff x="3553780" y="3811007"/>
            <a:chExt cx="1745897" cy="1161463"/>
          </a:xfrm>
        </p:grpSpPr>
        <p:sp>
          <p:nvSpPr>
            <p:cNvPr id="38" name="Espace réservé du texte 2">
              <a:extLst>
                <a:ext uri="{FF2B5EF4-FFF2-40B4-BE49-F238E27FC236}">
                  <a16:creationId xmlns:a16="http://schemas.microsoft.com/office/drawing/2014/main" id="{052B8EBF-8919-4002-8C67-08901CC9AF10}"/>
                </a:ext>
              </a:extLst>
            </p:cNvPr>
            <p:cNvSpPr txBox="1">
              <a:spLocks/>
            </p:cNvSpPr>
            <p:nvPr/>
          </p:nvSpPr>
          <p:spPr>
            <a:xfrm>
              <a:off x="3553780" y="4593246"/>
              <a:ext cx="1745897" cy="37922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u="sng" dirty="0"/>
                <a:t>CRMN Server</a:t>
              </a:r>
            </a:p>
          </p:txBody>
        </p:sp>
        <p:pic>
          <p:nvPicPr>
            <p:cNvPr id="40" name="Picture 39" descr="A computer and monitor on a black background&#10;&#10;Description automatically generated">
              <a:extLst>
                <a:ext uri="{FF2B5EF4-FFF2-40B4-BE49-F238E27FC236}">
                  <a16:creationId xmlns:a16="http://schemas.microsoft.com/office/drawing/2014/main" id="{CAFD6D52-F479-2777-1E8D-22E965EE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515" y="3811007"/>
              <a:ext cx="903194" cy="784023"/>
            </a:xfrm>
            <a:prstGeom prst="rect">
              <a:avLst/>
            </a:prstGeom>
          </p:spPr>
        </p:pic>
      </p:grpSp>
      <p:pic>
        <p:nvPicPr>
          <p:cNvPr id="44" name="Picture 43" descr="A black and white logo&#10;&#10;Description automatically generated">
            <a:extLst>
              <a:ext uri="{FF2B5EF4-FFF2-40B4-BE49-F238E27FC236}">
                <a16:creationId xmlns:a16="http://schemas.microsoft.com/office/drawing/2014/main" id="{0B27EB57-79D1-ABC8-0F71-EBCA13CB2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92" y="3134775"/>
            <a:ext cx="382809" cy="784022"/>
          </a:xfrm>
          <a:prstGeom prst="rect">
            <a:avLst/>
          </a:prstGeom>
        </p:spPr>
      </p:pic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E30FCDAC-5D72-8802-D418-ED664BB72E58}"/>
              </a:ext>
            </a:extLst>
          </p:cNvPr>
          <p:cNvSpPr txBox="1">
            <a:spLocks/>
          </p:cNvSpPr>
          <p:nvPr/>
        </p:nvSpPr>
        <p:spPr>
          <a:xfrm>
            <a:off x="7712172" y="4321202"/>
            <a:ext cx="4727315" cy="561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AutoNum type="arabicPeriod"/>
            </a:pPr>
            <a:r>
              <a:rPr lang="en-US" sz="1400" dirty="0"/>
              <a:t>Cryogen metrics (low res., 2-year retention)</a:t>
            </a:r>
          </a:p>
          <a:p>
            <a:pPr marL="800100" lvl="1" indent="-342900">
              <a:buAutoNum type="arabicPeriod"/>
            </a:pPr>
            <a:r>
              <a:rPr lang="en-US" sz="1400" dirty="0"/>
              <a:t> Computer metrics (high res. 2-week retention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54C1A0-F5FE-C3C5-1ED3-8F374747B94B}"/>
              </a:ext>
            </a:extLst>
          </p:cNvPr>
          <p:cNvGrpSpPr/>
          <p:nvPr/>
        </p:nvGrpSpPr>
        <p:grpSpPr>
          <a:xfrm>
            <a:off x="3286675" y="3730498"/>
            <a:ext cx="738755" cy="668155"/>
            <a:chOff x="3433788" y="5440556"/>
            <a:chExt cx="738755" cy="668155"/>
          </a:xfrm>
        </p:grpSpPr>
        <p:pic>
          <p:nvPicPr>
            <p:cNvPr id="52" name="Picture 51" descr="A black and white outline of a whale&#10;&#10;Description automatically generated">
              <a:extLst>
                <a:ext uri="{FF2B5EF4-FFF2-40B4-BE49-F238E27FC236}">
                  <a16:creationId xmlns:a16="http://schemas.microsoft.com/office/drawing/2014/main" id="{5D1B9B00-4FCE-B6E8-279C-E63A9640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788" y="5440556"/>
              <a:ext cx="687816" cy="661805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C94F16A-5289-A524-526C-EF2B894AC7D2}"/>
                </a:ext>
              </a:extLst>
            </p:cNvPr>
            <p:cNvSpPr/>
            <p:nvPr/>
          </p:nvSpPr>
          <p:spPr>
            <a:xfrm>
              <a:off x="3679825" y="5681983"/>
              <a:ext cx="230071" cy="318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49A0B8-6D49-1AEC-6116-33471284746B}"/>
                </a:ext>
              </a:extLst>
            </p:cNvPr>
            <p:cNvSpPr/>
            <p:nvPr/>
          </p:nvSpPr>
          <p:spPr>
            <a:xfrm>
              <a:off x="3602154" y="5894109"/>
              <a:ext cx="307742" cy="98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E11268-E5EF-651A-43EE-12E6F69E451C}"/>
                </a:ext>
              </a:extLst>
            </p:cNvPr>
            <p:cNvSpPr/>
            <p:nvPr/>
          </p:nvSpPr>
          <p:spPr>
            <a:xfrm>
              <a:off x="3942472" y="5792605"/>
              <a:ext cx="230071" cy="28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5E56FE-C98B-CA43-8B2C-9E7573084B73}"/>
                </a:ext>
              </a:extLst>
            </p:cNvPr>
            <p:cNvSpPr/>
            <p:nvPr/>
          </p:nvSpPr>
          <p:spPr>
            <a:xfrm>
              <a:off x="3581078" y="6018348"/>
              <a:ext cx="394437" cy="9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Picture 53" descr="A blue whale with blocks on it&#10;&#10;Description automatically generated">
              <a:extLst>
                <a:ext uri="{FF2B5EF4-FFF2-40B4-BE49-F238E27FC236}">
                  <a16:creationId xmlns:a16="http://schemas.microsoft.com/office/drawing/2014/main" id="{5ABE9FD3-CD0A-E0EE-4BAB-770A3944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337" y="5750511"/>
              <a:ext cx="502791" cy="350574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96EDC45-B36F-F106-0538-CA5DBB91B6C4}"/>
              </a:ext>
            </a:extLst>
          </p:cNvPr>
          <p:cNvSpPr/>
          <p:nvPr/>
        </p:nvSpPr>
        <p:spPr>
          <a:xfrm>
            <a:off x="3942472" y="5792605"/>
            <a:ext cx="230071" cy="28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3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2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 descr="A black and white outline of a computer&#10;&#10;Description automatically generated">
            <a:extLst>
              <a:ext uri="{FF2B5EF4-FFF2-40B4-BE49-F238E27FC236}">
                <a16:creationId xmlns:a16="http://schemas.microsoft.com/office/drawing/2014/main" id="{46FA0C45-DA08-ECF0-C99D-4729C24C1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7" y="5036274"/>
            <a:ext cx="369800" cy="3494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4A5EF1-6CCC-8C50-4A49-5955AB1BF5AD}"/>
              </a:ext>
            </a:extLst>
          </p:cNvPr>
          <p:cNvGrpSpPr/>
          <p:nvPr/>
        </p:nvGrpSpPr>
        <p:grpSpPr>
          <a:xfrm>
            <a:off x="526949" y="1743078"/>
            <a:ext cx="6880895" cy="4031412"/>
            <a:chOff x="2434292" y="2028906"/>
            <a:chExt cx="6880895" cy="40314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5E374C-DDC4-4C6A-2448-52EB4BF26846}"/>
                </a:ext>
              </a:extLst>
            </p:cNvPr>
            <p:cNvGrpSpPr/>
            <p:nvPr/>
          </p:nvGrpSpPr>
          <p:grpSpPr>
            <a:xfrm>
              <a:off x="2434292" y="2028906"/>
              <a:ext cx="1528172" cy="4031412"/>
              <a:chOff x="2434292" y="1097970"/>
              <a:chExt cx="1528172" cy="40314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9F5C7A-541B-78A1-1267-AB163CD11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2582354" y="2282744"/>
                <a:ext cx="452646" cy="734852"/>
              </a:xfrm>
              <a:prstGeom prst="rect">
                <a:avLst/>
              </a:prstGeom>
            </p:spPr>
          </p:pic>
          <p:pic>
            <p:nvPicPr>
              <p:cNvPr id="15" name="Picture 14" descr="A computer network diagram with a lock&#10;&#10;Description automatically generated">
                <a:extLst>
                  <a:ext uri="{FF2B5EF4-FFF2-40B4-BE49-F238E27FC236}">
                    <a16:creationId xmlns:a16="http://schemas.microsoft.com/office/drawing/2014/main" id="{29D9655A-A589-BCB1-FD1B-C93F7072D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5673" y="4290616"/>
                <a:ext cx="832213" cy="838766"/>
              </a:xfrm>
              <a:prstGeom prst="rect">
                <a:avLst/>
              </a:prstGeom>
            </p:spPr>
          </p:pic>
          <p:pic>
            <p:nvPicPr>
              <p:cNvPr id="25" name="Picture 24" descr="A computer and globe with a black background&#10;&#10;Description automatically generated">
                <a:extLst>
                  <a:ext uri="{FF2B5EF4-FFF2-40B4-BE49-F238E27FC236}">
                    <a16:creationId xmlns:a16="http://schemas.microsoft.com/office/drawing/2014/main" id="{0FEF5C82-C34E-9A4E-3F5A-6D18C15A7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7972" y="1463265"/>
                <a:ext cx="844492" cy="869701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ircuit board&#10;&#10;Description automatically generated">
                <a:extLst>
                  <a:ext uri="{FF2B5EF4-FFF2-40B4-BE49-F238E27FC236}">
                    <a16:creationId xmlns:a16="http://schemas.microsoft.com/office/drawing/2014/main" id="{DE80BFB5-C1BB-6398-CDCE-110AFD888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3037" y="3240981"/>
                <a:ext cx="383685" cy="389634"/>
              </a:xfrm>
              <a:prstGeom prst="rect">
                <a:avLst/>
              </a:prstGeom>
            </p:spPr>
          </p:pic>
          <p:pic>
            <p:nvPicPr>
              <p:cNvPr id="29" name="Picture 28" descr="A black and white drawing of a rectangle with a plug and a wire&#10;&#10;Description automatically generated">
                <a:extLst>
                  <a:ext uri="{FF2B5EF4-FFF2-40B4-BE49-F238E27FC236}">
                    <a16:creationId xmlns:a16="http://schemas.microsoft.com/office/drawing/2014/main" id="{6EBD6500-9831-CFC1-9F26-395B89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292" y="3715230"/>
                <a:ext cx="426551" cy="483424"/>
              </a:xfrm>
              <a:prstGeom prst="rect">
                <a:avLst/>
              </a:prstGeom>
            </p:spPr>
          </p:pic>
          <p:pic>
            <p:nvPicPr>
              <p:cNvPr id="31" name="Picture 30" descr="A black and white drawing of a machine&#10;&#10;Description automatically generated">
                <a:extLst>
                  <a:ext uri="{FF2B5EF4-FFF2-40B4-BE49-F238E27FC236}">
                    <a16:creationId xmlns:a16="http://schemas.microsoft.com/office/drawing/2014/main" id="{64C88F04-1404-C92C-CD62-1E684736D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2531" y="3630615"/>
                <a:ext cx="589249" cy="483424"/>
              </a:xfrm>
              <a:prstGeom prst="rect">
                <a:avLst/>
              </a:prstGeom>
            </p:spPr>
          </p:pic>
          <p:pic>
            <p:nvPicPr>
              <p:cNvPr id="33" name="Picture 32" descr="A black and white balloon&#10;&#10;Description automatically generated">
                <a:extLst>
                  <a:ext uri="{FF2B5EF4-FFF2-40B4-BE49-F238E27FC236}">
                    <a16:creationId xmlns:a16="http://schemas.microsoft.com/office/drawing/2014/main" id="{B612057F-1FB1-AAC7-45D9-AD0DB18D2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033" y="2970614"/>
                <a:ext cx="375058" cy="838766"/>
              </a:xfrm>
              <a:prstGeom prst="rect">
                <a:avLst/>
              </a:prstGeom>
            </p:spPr>
          </p:pic>
          <p:pic>
            <p:nvPicPr>
              <p:cNvPr id="35" name="Picture 34" descr="A black and white image of a gas cylinder&#10;&#10;Description automatically generated">
                <a:extLst>
                  <a:ext uri="{FF2B5EF4-FFF2-40B4-BE49-F238E27FC236}">
                    <a16:creationId xmlns:a16="http://schemas.microsoft.com/office/drawing/2014/main" id="{004B500E-DF84-C889-EBD3-E4A62E8C7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551" y="1249265"/>
                <a:ext cx="452647" cy="563674"/>
              </a:xfrm>
              <a:prstGeom prst="rect">
                <a:avLst/>
              </a:prstGeom>
            </p:spPr>
          </p:pic>
          <p:pic>
            <p:nvPicPr>
              <p:cNvPr id="37" name="Picture 36" descr="A black and white image of a cloud and sun&#10;&#10;Description automatically generated">
                <a:extLst>
                  <a:ext uri="{FF2B5EF4-FFF2-40B4-BE49-F238E27FC236}">
                    <a16:creationId xmlns:a16="http://schemas.microsoft.com/office/drawing/2014/main" id="{75354014-A1F7-096D-9E2E-903688EB4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5745" y="1097970"/>
                <a:ext cx="444874" cy="463645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236EF2-BE71-097D-BDFB-F3BDC4942315}"/>
                </a:ext>
              </a:extLst>
            </p:cNvPr>
            <p:cNvGrpSpPr/>
            <p:nvPr/>
          </p:nvGrpSpPr>
          <p:grpSpPr>
            <a:xfrm>
              <a:off x="5195042" y="3421980"/>
              <a:ext cx="1591010" cy="1458878"/>
              <a:chOff x="5007695" y="2416034"/>
              <a:chExt cx="1591010" cy="1458878"/>
            </a:xfrm>
          </p:grpSpPr>
          <p:pic>
            <p:nvPicPr>
              <p:cNvPr id="39" name="Picture 38" descr="A black and white outline of a whale&#10;&#10;Description automatically generated">
                <a:extLst>
                  <a:ext uri="{FF2B5EF4-FFF2-40B4-BE49-F238E27FC236}">
                    <a16:creationId xmlns:a16="http://schemas.microsoft.com/office/drawing/2014/main" id="{11FE73B1-2BF2-479D-F3A9-52B3A753E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695" y="3010576"/>
                <a:ext cx="687816" cy="661805"/>
              </a:xfrm>
              <a:prstGeom prst="rect">
                <a:avLst/>
              </a:prstGeom>
            </p:spPr>
          </p:pic>
          <p:pic>
            <p:nvPicPr>
              <p:cNvPr id="48" name="Picture 47" descr="A computer and monitor on a black background&#10;&#10;Description automatically generated">
                <a:extLst>
                  <a:ext uri="{FF2B5EF4-FFF2-40B4-BE49-F238E27FC236}">
                    <a16:creationId xmlns:a16="http://schemas.microsoft.com/office/drawing/2014/main" id="{CA55273F-735A-E19B-631E-34051073A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511" y="3090889"/>
                <a:ext cx="903194" cy="784023"/>
              </a:xfrm>
              <a:prstGeom prst="rect">
                <a:avLst/>
              </a:prstGeom>
            </p:spPr>
          </p:pic>
          <p:pic>
            <p:nvPicPr>
              <p:cNvPr id="50" name="Picture 49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FBB704A5-9ACF-CB83-BEFD-599B72282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4374" y="2416034"/>
                <a:ext cx="382809" cy="784022"/>
              </a:xfrm>
              <a:prstGeom prst="rect">
                <a:avLst/>
              </a:prstGeom>
            </p:spPr>
          </p:pic>
        </p:grpSp>
        <p:pic>
          <p:nvPicPr>
            <p:cNvPr id="84" name="Picture 83" descr="Blue arrows on a black background&#10;&#10;Description automatically generated">
              <a:extLst>
                <a:ext uri="{FF2B5EF4-FFF2-40B4-BE49-F238E27FC236}">
                  <a16:creationId xmlns:a16="http://schemas.microsoft.com/office/drawing/2014/main" id="{D810A7E4-B58B-6CED-C92B-0839B5672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52" y="2765990"/>
              <a:ext cx="1062378" cy="2894064"/>
            </a:xfrm>
            <a:prstGeom prst="rect">
              <a:avLst/>
            </a:prstGeom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734D9B-5659-C542-F074-A91AAE49CEB2}"/>
                </a:ext>
              </a:extLst>
            </p:cNvPr>
            <p:cNvGrpSpPr/>
            <p:nvPr/>
          </p:nvGrpSpPr>
          <p:grpSpPr>
            <a:xfrm>
              <a:off x="6909076" y="2273413"/>
              <a:ext cx="2406111" cy="3782847"/>
              <a:chOff x="6572409" y="1530688"/>
              <a:chExt cx="2406111" cy="3782847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81D238B-11AB-12FA-EE06-D896CE111F62}"/>
                  </a:ext>
                </a:extLst>
              </p:cNvPr>
              <p:cNvGrpSpPr/>
              <p:nvPr/>
            </p:nvGrpSpPr>
            <p:grpSpPr>
              <a:xfrm>
                <a:off x="7697597" y="1530688"/>
                <a:ext cx="1280923" cy="2394341"/>
                <a:chOff x="7697597" y="1530688"/>
                <a:chExt cx="1280923" cy="2394341"/>
              </a:xfrm>
            </p:grpSpPr>
            <p:pic>
              <p:nvPicPr>
                <p:cNvPr id="12" name="Picture 11" descr="A group of people with black background&#10;&#10;Description automatically generated">
                  <a:extLst>
                    <a:ext uri="{FF2B5EF4-FFF2-40B4-BE49-F238E27FC236}">
                      <a16:creationId xmlns:a16="http://schemas.microsoft.com/office/drawing/2014/main" id="{EB6C79EA-014B-BA91-1B4B-CA0FE7DE6A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1099" y="2454936"/>
                  <a:ext cx="897421" cy="661805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black and white triangle with a exclamation mark&#10;&#10;Description automatically generated">
                  <a:extLst>
                    <a:ext uri="{FF2B5EF4-FFF2-40B4-BE49-F238E27FC236}">
                      <a16:creationId xmlns:a16="http://schemas.microsoft.com/office/drawing/2014/main" id="{789580AB-DD68-710D-0E6F-2CA5A24F4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4148" y="3238713"/>
                  <a:ext cx="739110" cy="686316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black and white image of a computer with a magnifying glass&#10;&#10;Description automatically generated">
                  <a:extLst>
                    <a:ext uri="{FF2B5EF4-FFF2-40B4-BE49-F238E27FC236}">
                      <a16:creationId xmlns:a16="http://schemas.microsoft.com/office/drawing/2014/main" id="{C4466CE6-D8B3-5734-D160-07FDBFB97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7597" y="1530688"/>
                  <a:ext cx="832213" cy="802277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 descr="A black and white drawing of gears&#10;&#10;Description automatically generated">
                <a:extLst>
                  <a:ext uri="{FF2B5EF4-FFF2-40B4-BE49-F238E27FC236}">
                    <a16:creationId xmlns:a16="http://schemas.microsoft.com/office/drawing/2014/main" id="{F6DB7F9D-155C-280D-64B1-A44923A57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350" y="4557076"/>
                <a:ext cx="771976" cy="756459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1914EFF-9BF7-E829-8EF9-0E2244EC8B37}"/>
                  </a:ext>
                </a:extLst>
              </p:cNvPr>
              <p:cNvGrpSpPr/>
              <p:nvPr/>
            </p:nvGrpSpPr>
            <p:grpSpPr>
              <a:xfrm rot="3112965">
                <a:off x="6762510" y="4010818"/>
                <a:ext cx="508000" cy="709938"/>
                <a:chOff x="5660460" y="4250730"/>
                <a:chExt cx="508000" cy="709938"/>
              </a:xfrm>
            </p:grpSpPr>
            <p:pic>
              <p:nvPicPr>
                <p:cNvPr id="70" name="Picture 69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5AE00C37-9B67-9ECE-5EC6-D94ABDFEB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1772">
                  <a:off x="5675154" y="4467362"/>
                  <a:ext cx="478612" cy="508000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0C4C71D1-C1A9-2C98-DCD1-3870B941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5675307" y="4250730"/>
                  <a:ext cx="478612" cy="508000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14F97BC9-417A-7002-9F96-FE166E442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625643">
                <a:off x="6846463" y="2811719"/>
                <a:ext cx="771976" cy="819379"/>
              </a:xfrm>
              <a:prstGeom prst="rect">
                <a:avLst/>
              </a:prstGeom>
            </p:spPr>
          </p:pic>
          <p:pic>
            <p:nvPicPr>
              <p:cNvPr id="98" name="Picture 97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0846B414-87F5-2A6F-8879-E5FC410AB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45628">
                <a:off x="6572409" y="2153079"/>
                <a:ext cx="771976" cy="819379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21A98B0-FEF2-49D9-0C55-31663A8270A2}"/>
              </a:ext>
            </a:extLst>
          </p:cNvPr>
          <p:cNvSpPr/>
          <p:nvPr/>
        </p:nvSpPr>
        <p:spPr>
          <a:xfrm>
            <a:off x="114850" y="1483774"/>
            <a:ext cx="7590093" cy="4467321"/>
          </a:xfrm>
          <a:prstGeom prst="rect">
            <a:avLst/>
          </a:prstGeom>
          <a:solidFill>
            <a:schemeClr val="bg1">
              <a:alpha val="8390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SCANS</a:t>
            </a:r>
            <a:endParaRPr lang="en-US" sz="2800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D757A17-C848-4B49-5864-15ECC703D0A7}"/>
              </a:ext>
            </a:extLst>
          </p:cNvPr>
          <p:cNvSpPr txBox="1">
            <a:spLocks/>
          </p:cNvSpPr>
          <p:nvPr/>
        </p:nvSpPr>
        <p:spPr>
          <a:xfrm>
            <a:off x="262605" y="1014829"/>
            <a:ext cx="7386353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dirty="0"/>
              <a:t>ontainerized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dirty="0"/>
              <a:t>nalysis for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/>
              <a:t>MR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ystems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564A221-F312-7ADD-8EF5-4FAD85D53BEA}"/>
              </a:ext>
            </a:extLst>
          </p:cNvPr>
          <p:cNvSpPr txBox="1">
            <a:spLocks/>
          </p:cNvSpPr>
          <p:nvPr/>
        </p:nvSpPr>
        <p:spPr>
          <a:xfrm>
            <a:off x="8333174" y="1750356"/>
            <a:ext cx="3443569" cy="484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u="sng" dirty="0"/>
              <a:t>Spectrometer containers</a:t>
            </a:r>
            <a:endParaRPr lang="en-US" sz="1200" b="1" u="sng" dirty="0"/>
          </a:p>
        </p:txBody>
      </p:sp>
      <p:pic>
        <p:nvPicPr>
          <p:cNvPr id="34" name="Picture 33" descr="A black and white logo&#10;&#10;Description automatically generated">
            <a:extLst>
              <a:ext uri="{FF2B5EF4-FFF2-40B4-BE49-F238E27FC236}">
                <a16:creationId xmlns:a16="http://schemas.microsoft.com/office/drawing/2014/main" id="{3E779BDD-DD24-3B03-8A8F-B7A30A3FD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78" y="3134775"/>
            <a:ext cx="382809" cy="78402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A6E4BB6-B45A-17AA-ABCC-380CB3B76A3A}"/>
              </a:ext>
            </a:extLst>
          </p:cNvPr>
          <p:cNvGrpSpPr/>
          <p:nvPr/>
        </p:nvGrpSpPr>
        <p:grpSpPr>
          <a:xfrm>
            <a:off x="3553780" y="3811007"/>
            <a:ext cx="1745897" cy="1161463"/>
            <a:chOff x="3553780" y="3811007"/>
            <a:chExt cx="1745897" cy="1161463"/>
          </a:xfrm>
        </p:grpSpPr>
        <p:sp>
          <p:nvSpPr>
            <p:cNvPr id="38" name="Espace réservé du texte 2">
              <a:extLst>
                <a:ext uri="{FF2B5EF4-FFF2-40B4-BE49-F238E27FC236}">
                  <a16:creationId xmlns:a16="http://schemas.microsoft.com/office/drawing/2014/main" id="{052B8EBF-8919-4002-8C67-08901CC9AF10}"/>
                </a:ext>
              </a:extLst>
            </p:cNvPr>
            <p:cNvSpPr txBox="1">
              <a:spLocks/>
            </p:cNvSpPr>
            <p:nvPr/>
          </p:nvSpPr>
          <p:spPr>
            <a:xfrm>
              <a:off x="3553780" y="4593246"/>
              <a:ext cx="1745897" cy="37922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u="sng" dirty="0"/>
                <a:t>CRMN Server</a:t>
              </a:r>
            </a:p>
          </p:txBody>
        </p:sp>
        <p:pic>
          <p:nvPicPr>
            <p:cNvPr id="40" name="Picture 39" descr="A computer and monitor on a black background&#10;&#10;Description automatically generated">
              <a:extLst>
                <a:ext uri="{FF2B5EF4-FFF2-40B4-BE49-F238E27FC236}">
                  <a16:creationId xmlns:a16="http://schemas.microsoft.com/office/drawing/2014/main" id="{CAFD6D52-F479-2777-1E8D-22E965EE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515" y="3811007"/>
              <a:ext cx="903194" cy="784023"/>
            </a:xfrm>
            <a:prstGeom prst="rect">
              <a:avLst/>
            </a:prstGeom>
          </p:spPr>
        </p:pic>
      </p:grpSp>
      <p:pic>
        <p:nvPicPr>
          <p:cNvPr id="44" name="Picture 43" descr="A black and white logo&#10;&#10;Description automatically generated">
            <a:extLst>
              <a:ext uri="{FF2B5EF4-FFF2-40B4-BE49-F238E27FC236}">
                <a16:creationId xmlns:a16="http://schemas.microsoft.com/office/drawing/2014/main" id="{0B27EB57-79D1-ABC8-0F71-EBCA13CB2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92" y="3134775"/>
            <a:ext cx="382809" cy="78402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954C1A0-F5FE-C3C5-1ED3-8F374747B94B}"/>
              </a:ext>
            </a:extLst>
          </p:cNvPr>
          <p:cNvGrpSpPr/>
          <p:nvPr/>
        </p:nvGrpSpPr>
        <p:grpSpPr>
          <a:xfrm>
            <a:off x="3286675" y="3730498"/>
            <a:ext cx="738755" cy="668155"/>
            <a:chOff x="3433788" y="5440556"/>
            <a:chExt cx="738755" cy="668155"/>
          </a:xfrm>
        </p:grpSpPr>
        <p:pic>
          <p:nvPicPr>
            <p:cNvPr id="52" name="Picture 51" descr="A black and white outline of a whale&#10;&#10;Description automatically generated">
              <a:extLst>
                <a:ext uri="{FF2B5EF4-FFF2-40B4-BE49-F238E27FC236}">
                  <a16:creationId xmlns:a16="http://schemas.microsoft.com/office/drawing/2014/main" id="{5D1B9B00-4FCE-B6E8-279C-E63A9640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788" y="5440556"/>
              <a:ext cx="687816" cy="661805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C94F16A-5289-A524-526C-EF2B894AC7D2}"/>
                </a:ext>
              </a:extLst>
            </p:cNvPr>
            <p:cNvSpPr/>
            <p:nvPr/>
          </p:nvSpPr>
          <p:spPr>
            <a:xfrm>
              <a:off x="3679825" y="5681983"/>
              <a:ext cx="230071" cy="318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49A0B8-6D49-1AEC-6116-33471284746B}"/>
                </a:ext>
              </a:extLst>
            </p:cNvPr>
            <p:cNvSpPr/>
            <p:nvPr/>
          </p:nvSpPr>
          <p:spPr>
            <a:xfrm>
              <a:off x="3602154" y="5894109"/>
              <a:ext cx="307742" cy="98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E11268-E5EF-651A-43EE-12E6F69E451C}"/>
                </a:ext>
              </a:extLst>
            </p:cNvPr>
            <p:cNvSpPr/>
            <p:nvPr/>
          </p:nvSpPr>
          <p:spPr>
            <a:xfrm>
              <a:off x="3942472" y="5792605"/>
              <a:ext cx="230071" cy="28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5E56FE-C98B-CA43-8B2C-9E7573084B73}"/>
                </a:ext>
              </a:extLst>
            </p:cNvPr>
            <p:cNvSpPr/>
            <p:nvPr/>
          </p:nvSpPr>
          <p:spPr>
            <a:xfrm>
              <a:off x="3581078" y="6018348"/>
              <a:ext cx="394437" cy="9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Picture 53" descr="A blue whale with blocks on it&#10;&#10;Description automatically generated">
              <a:extLst>
                <a:ext uri="{FF2B5EF4-FFF2-40B4-BE49-F238E27FC236}">
                  <a16:creationId xmlns:a16="http://schemas.microsoft.com/office/drawing/2014/main" id="{5ABE9FD3-CD0A-E0EE-4BAB-770A3944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337" y="5750511"/>
              <a:ext cx="502791" cy="350574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96EDC45-B36F-F106-0538-CA5DBB91B6C4}"/>
              </a:ext>
            </a:extLst>
          </p:cNvPr>
          <p:cNvSpPr/>
          <p:nvPr/>
        </p:nvSpPr>
        <p:spPr>
          <a:xfrm>
            <a:off x="3942472" y="5792605"/>
            <a:ext cx="230071" cy="28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4CA55-B0E8-DF11-7BC2-153C7734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011" y="2927852"/>
            <a:ext cx="452646" cy="734852"/>
          </a:xfrm>
          <a:prstGeom prst="rect">
            <a:avLst/>
          </a:prstGeom>
        </p:spPr>
      </p:pic>
      <p:pic>
        <p:nvPicPr>
          <p:cNvPr id="3" name="Picture 2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CE0FF521-15F3-8830-CDDB-6C0E38CE56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8" y="2978074"/>
            <a:ext cx="201060" cy="22125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4063D39-4D02-B5FC-ACAC-41A56DCD2600}"/>
              </a:ext>
            </a:extLst>
          </p:cNvPr>
          <p:cNvGrpSpPr/>
          <p:nvPr/>
        </p:nvGrpSpPr>
        <p:grpSpPr>
          <a:xfrm>
            <a:off x="1416718" y="2320367"/>
            <a:ext cx="10267282" cy="1182654"/>
            <a:chOff x="1416718" y="2320367"/>
            <a:chExt cx="10267282" cy="1182654"/>
          </a:xfrm>
        </p:grpSpPr>
        <p:pic>
          <p:nvPicPr>
            <p:cNvPr id="5" name="Picture 4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B5BD3E4D-2C2E-2F6D-759F-46DF06A12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718" y="3281771"/>
              <a:ext cx="201060" cy="221250"/>
            </a:xfrm>
            <a:prstGeom prst="rect">
              <a:avLst/>
            </a:prstGeom>
          </p:spPr>
        </p:pic>
        <p:sp>
          <p:nvSpPr>
            <p:cNvPr id="7" name="Espace réservé du texte 2">
              <a:extLst>
                <a:ext uri="{FF2B5EF4-FFF2-40B4-BE49-F238E27FC236}">
                  <a16:creationId xmlns:a16="http://schemas.microsoft.com/office/drawing/2014/main" id="{1AAE1170-17F0-B622-A557-C3B33CAD8A33}"/>
                </a:ext>
              </a:extLst>
            </p:cNvPr>
            <p:cNvSpPr txBox="1">
              <a:spLocks/>
            </p:cNvSpPr>
            <p:nvPr/>
          </p:nvSpPr>
          <p:spPr>
            <a:xfrm>
              <a:off x="8344889" y="2720571"/>
              <a:ext cx="3339111" cy="41420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Collects computer metrics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B1DE3F-4399-4657-32B6-B78CB5A85055}"/>
                </a:ext>
              </a:extLst>
            </p:cNvPr>
            <p:cNvGrpSpPr/>
            <p:nvPr/>
          </p:nvGrpSpPr>
          <p:grpSpPr>
            <a:xfrm>
              <a:off x="8917364" y="2320367"/>
              <a:ext cx="2275184" cy="359155"/>
              <a:chOff x="8849252" y="2273873"/>
              <a:chExt cx="2275184" cy="359155"/>
            </a:xfrm>
          </p:grpSpPr>
          <p:pic>
            <p:nvPicPr>
              <p:cNvPr id="10" name="Picture 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31882FAA-1104-2AB3-3597-F0D031EFA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9252" y="2273873"/>
                <a:ext cx="326380" cy="359155"/>
              </a:xfrm>
              <a:prstGeom prst="rect">
                <a:avLst/>
              </a:prstGeom>
            </p:spPr>
          </p:pic>
          <p:sp>
            <p:nvSpPr>
              <p:cNvPr id="11" name="Espace réservé du texte 2">
                <a:extLst>
                  <a:ext uri="{FF2B5EF4-FFF2-40B4-BE49-F238E27FC236}">
                    <a16:creationId xmlns:a16="http://schemas.microsoft.com/office/drawing/2014/main" id="{813C5BE4-42A0-63EC-BAC6-F13708D32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332" y="2273874"/>
                <a:ext cx="2150104" cy="35915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u="sng" dirty="0"/>
                  <a:t>Node Exporter</a:t>
                </a:r>
                <a:endParaRPr lang="en-US" sz="1800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4E5292-D923-0B5D-7530-3BBE167772B9}"/>
              </a:ext>
            </a:extLst>
          </p:cNvPr>
          <p:cNvGrpSpPr/>
          <p:nvPr/>
        </p:nvGrpSpPr>
        <p:grpSpPr>
          <a:xfrm>
            <a:off x="8319539" y="4851671"/>
            <a:ext cx="3226141" cy="842145"/>
            <a:chOff x="8319539" y="3701257"/>
            <a:chExt cx="3226141" cy="842145"/>
          </a:xfrm>
        </p:grpSpPr>
        <p:sp>
          <p:nvSpPr>
            <p:cNvPr id="67" name="Espace réservé du texte 2">
              <a:extLst>
                <a:ext uri="{FF2B5EF4-FFF2-40B4-BE49-F238E27FC236}">
                  <a16:creationId xmlns:a16="http://schemas.microsoft.com/office/drawing/2014/main" id="{488240BF-F10E-DF3F-3580-86C68F454F9F}"/>
                </a:ext>
              </a:extLst>
            </p:cNvPr>
            <p:cNvSpPr txBox="1">
              <a:spLocks/>
            </p:cNvSpPr>
            <p:nvPr/>
          </p:nvSpPr>
          <p:spPr>
            <a:xfrm>
              <a:off x="8319539" y="4153218"/>
              <a:ext cx="3066767" cy="39018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Checks HLMU readings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1D295F5-1F31-4676-144D-FF00C39F6A3E}"/>
                </a:ext>
              </a:extLst>
            </p:cNvPr>
            <p:cNvGrpSpPr/>
            <p:nvPr/>
          </p:nvGrpSpPr>
          <p:grpSpPr>
            <a:xfrm>
              <a:off x="8535008" y="3701257"/>
              <a:ext cx="3010672" cy="359154"/>
              <a:chOff x="8535008" y="4266724"/>
              <a:chExt cx="3010672" cy="359154"/>
            </a:xfrm>
          </p:grpSpPr>
          <p:sp>
            <p:nvSpPr>
              <p:cNvPr id="71" name="Espace réservé du texte 2">
                <a:extLst>
                  <a:ext uri="{FF2B5EF4-FFF2-40B4-BE49-F238E27FC236}">
                    <a16:creationId xmlns:a16="http://schemas.microsoft.com/office/drawing/2014/main" id="{6CF3DE27-7958-348B-E87E-2EC677CD51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2443" y="4266724"/>
                <a:ext cx="2503237" cy="35915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u="sng" dirty="0"/>
                  <a:t>Non-MICS cryogens</a:t>
                </a:r>
                <a:endParaRPr lang="en-US" sz="1800" dirty="0"/>
              </a:p>
            </p:txBody>
          </p:sp>
          <p:pic>
            <p:nvPicPr>
              <p:cNvPr id="74" name="Picture 73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ACBE1341-BD6C-9642-A5FB-29FDC0223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5008" y="4266724"/>
                <a:ext cx="620949" cy="330635"/>
              </a:xfrm>
              <a:prstGeom prst="rect">
                <a:avLst/>
              </a:prstGeom>
            </p:spPr>
          </p:pic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907A44-23BC-F0D3-9891-40891E6EC028}"/>
              </a:ext>
            </a:extLst>
          </p:cNvPr>
          <p:cNvCxnSpPr>
            <a:cxnSpLocks/>
          </p:cNvCxnSpPr>
          <p:nvPr/>
        </p:nvCxnSpPr>
        <p:spPr>
          <a:xfrm>
            <a:off x="8521573" y="4563771"/>
            <a:ext cx="3024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042ACE5-E3A7-37C3-12A4-B5F8D83A327A}"/>
              </a:ext>
            </a:extLst>
          </p:cNvPr>
          <p:cNvGrpSpPr/>
          <p:nvPr/>
        </p:nvGrpSpPr>
        <p:grpSpPr>
          <a:xfrm>
            <a:off x="1289206" y="3123329"/>
            <a:ext cx="10338972" cy="1228471"/>
            <a:chOff x="1289206" y="3123329"/>
            <a:chExt cx="10338972" cy="1228471"/>
          </a:xfrm>
        </p:grpSpPr>
        <p:pic>
          <p:nvPicPr>
            <p:cNvPr id="4" name="Picture 3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7E046778-25B3-D3BD-8227-A335A12BD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206" y="3123329"/>
              <a:ext cx="201060" cy="22125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86B7769-A4FE-635F-81C5-E25C46B7F312}"/>
                </a:ext>
              </a:extLst>
            </p:cNvPr>
            <p:cNvGrpSpPr/>
            <p:nvPr/>
          </p:nvGrpSpPr>
          <p:grpSpPr>
            <a:xfrm>
              <a:off x="7942004" y="3536157"/>
              <a:ext cx="3686174" cy="815643"/>
              <a:chOff x="7942004" y="3536157"/>
              <a:chExt cx="3686174" cy="815643"/>
            </a:xfrm>
          </p:grpSpPr>
          <p:sp>
            <p:nvSpPr>
              <p:cNvPr id="23" name="Espace réservé du texte 2">
                <a:extLst>
                  <a:ext uri="{FF2B5EF4-FFF2-40B4-BE49-F238E27FC236}">
                    <a16:creationId xmlns:a16="http://schemas.microsoft.com/office/drawing/2014/main" id="{D557DCA0-AD10-C0EF-117A-67791A4D4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42004" y="3961615"/>
                <a:ext cx="3686174" cy="39018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/>
                  <a:t>Collects MICS metrics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BB3EF3B-C248-28B6-5D19-D4D1349052CE}"/>
                  </a:ext>
                </a:extLst>
              </p:cNvPr>
              <p:cNvGrpSpPr/>
              <p:nvPr/>
            </p:nvGrpSpPr>
            <p:grpSpPr>
              <a:xfrm>
                <a:off x="8731969" y="3536157"/>
                <a:ext cx="2460579" cy="359154"/>
                <a:chOff x="8731969" y="4101624"/>
                <a:chExt cx="2460579" cy="359154"/>
              </a:xfrm>
            </p:grpSpPr>
            <p:sp>
              <p:nvSpPr>
                <p:cNvPr id="32" name="Espace réservé du texte 2">
                  <a:extLst>
                    <a:ext uri="{FF2B5EF4-FFF2-40B4-BE49-F238E27FC236}">
                      <a16:creationId xmlns:a16="http://schemas.microsoft.com/office/drawing/2014/main" id="{AB6053E6-3320-986C-3A85-CDD11745CFC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42444" y="4101624"/>
                  <a:ext cx="2150104" cy="3591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2000" u="sng" dirty="0"/>
                    <a:t>Spectrometer</a:t>
                  </a:r>
                  <a:endParaRPr lang="en-US" sz="1800" dirty="0"/>
                </a:p>
              </p:txBody>
            </p:sp>
            <p:pic>
              <p:nvPicPr>
                <p:cNvPr id="53" name="Picture 52" descr="A blue and black logo&#10;&#10;Description automatically generated">
                  <a:extLst>
                    <a:ext uri="{FF2B5EF4-FFF2-40B4-BE49-F238E27FC236}">
                      <a16:creationId xmlns:a16="http://schemas.microsoft.com/office/drawing/2014/main" id="{7C778893-66B0-4C29-D995-84636A161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1969" y="4119253"/>
                  <a:ext cx="620949" cy="33063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8DB04F7-6A53-69FD-6471-5D70CF7F5054}"/>
                </a:ext>
              </a:extLst>
            </p:cNvPr>
            <p:cNvCxnSpPr>
              <a:cxnSpLocks/>
            </p:cNvCxnSpPr>
            <p:nvPr/>
          </p:nvCxnSpPr>
          <p:spPr>
            <a:xfrm>
              <a:off x="8521572" y="3281771"/>
              <a:ext cx="30241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url?sa=i&amp;rct=j&amp;q=&amp;esrc=s&amp;source=images&amp;cd=&amp;cad=rja&amp;docid=7Xo8VLucSkgh-M&amp;tbnid=CLHm9tS1W8JgMM-&amp;ved=0CAUQjRw&amp;url=http%3A%2F%2Fwww.ens-lyon.fr%2Fen%2Fweb%2Fnav%2Farticle.php%3Fid%3D310&amp;ei=KwIbUtLsBMPStAb.png" descr="url?sa=i&amp;rct=j&amp;q=&amp;esrc=s&amp;source=images&amp;cd=&amp;cad=rja&amp;docid=7Xo8VLucSkgh-M&amp;tbnid=CLHm9tS1W8JgMM-&amp;ved=0CAUQjRw&amp;url=http%3A%2F%2Fwww.ens-lyon.fr%2Fen%2Fweb%2Fnav%2Farticle.php%3Fid%3D310&amp;ei=KwIbUtLsBMPStAb.png">
            <a:extLst>
              <a:ext uri="{FF2B5EF4-FFF2-40B4-BE49-F238E27FC236}">
                <a16:creationId xmlns:a16="http://schemas.microsoft.com/office/drawing/2014/main" id="{87C64A18-1907-49DC-68EA-7C2C3965E560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9239" r="30144"/>
          <a:stretch/>
        </p:blipFill>
        <p:spPr>
          <a:xfrm>
            <a:off x="11461188" y="3647240"/>
            <a:ext cx="601329" cy="559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url?sa=i&amp;rct=j&amp;q=&amp;esrc=s&amp;source=images&amp;cd=&amp;cad=rja&amp;docid=7Xo8VLucSkgh-M&amp;tbnid=CLHm9tS1W8JgMM-&amp;ved=0CAUQjRw&amp;url=http%3A%2F%2Fwww.ens-lyon.fr%2Fen%2Fweb%2Fnav%2Farticle.php%3Fid%3D310&amp;ei=KwIbUtLsBMPStAb.png" descr="url?sa=i&amp;rct=j&amp;q=&amp;esrc=s&amp;source=images&amp;cd=&amp;cad=rja&amp;docid=7Xo8VLucSkgh-M&amp;tbnid=CLHm9tS1W8JgMM-&amp;ved=0CAUQjRw&amp;url=http%3A%2F%2Fwww.ens-lyon.fr%2Fen%2Fweb%2Fnav%2Farticle.php%3Fid%3D310&amp;ei=KwIbUtLsBMPStAb.png">
            <a:extLst>
              <a:ext uri="{FF2B5EF4-FFF2-40B4-BE49-F238E27FC236}">
                <a16:creationId xmlns:a16="http://schemas.microsoft.com/office/drawing/2014/main" id="{FF7A97F3-AE60-8F91-2B0B-B412267F4D35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9239" r="30144"/>
          <a:stretch/>
        </p:blipFill>
        <p:spPr>
          <a:xfrm>
            <a:off x="11461188" y="5009266"/>
            <a:ext cx="601329" cy="5599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66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black and white outline of a computer&#10;&#10;Description automatically generated">
            <a:extLst>
              <a:ext uri="{FF2B5EF4-FFF2-40B4-BE49-F238E27FC236}">
                <a16:creationId xmlns:a16="http://schemas.microsoft.com/office/drawing/2014/main" id="{3678E587-CB9F-5684-2FC4-BF5138EAA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7" y="5036274"/>
            <a:ext cx="369800" cy="3494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4A5EF1-6CCC-8C50-4A49-5955AB1BF5AD}"/>
              </a:ext>
            </a:extLst>
          </p:cNvPr>
          <p:cNvGrpSpPr/>
          <p:nvPr/>
        </p:nvGrpSpPr>
        <p:grpSpPr>
          <a:xfrm>
            <a:off x="526949" y="1743078"/>
            <a:ext cx="6880895" cy="4031412"/>
            <a:chOff x="2434292" y="2028906"/>
            <a:chExt cx="6880895" cy="40314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5E374C-DDC4-4C6A-2448-52EB4BF26846}"/>
                </a:ext>
              </a:extLst>
            </p:cNvPr>
            <p:cNvGrpSpPr/>
            <p:nvPr/>
          </p:nvGrpSpPr>
          <p:grpSpPr>
            <a:xfrm>
              <a:off x="2434292" y="2028906"/>
              <a:ext cx="1528172" cy="4031412"/>
              <a:chOff x="2434292" y="1097970"/>
              <a:chExt cx="1528172" cy="40314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9F5C7A-541B-78A1-1267-AB163CD11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2582354" y="2282744"/>
                <a:ext cx="452646" cy="734852"/>
              </a:xfrm>
              <a:prstGeom prst="rect">
                <a:avLst/>
              </a:prstGeom>
            </p:spPr>
          </p:pic>
          <p:pic>
            <p:nvPicPr>
              <p:cNvPr id="15" name="Picture 14" descr="A computer network diagram with a lock&#10;&#10;Description automatically generated">
                <a:extLst>
                  <a:ext uri="{FF2B5EF4-FFF2-40B4-BE49-F238E27FC236}">
                    <a16:creationId xmlns:a16="http://schemas.microsoft.com/office/drawing/2014/main" id="{29D9655A-A589-BCB1-FD1B-C93F7072D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5673" y="4290616"/>
                <a:ext cx="832213" cy="838766"/>
              </a:xfrm>
              <a:prstGeom prst="rect">
                <a:avLst/>
              </a:prstGeom>
            </p:spPr>
          </p:pic>
          <p:pic>
            <p:nvPicPr>
              <p:cNvPr id="25" name="Picture 24" descr="A computer and globe with a black background&#10;&#10;Description automatically generated">
                <a:extLst>
                  <a:ext uri="{FF2B5EF4-FFF2-40B4-BE49-F238E27FC236}">
                    <a16:creationId xmlns:a16="http://schemas.microsoft.com/office/drawing/2014/main" id="{0FEF5C82-C34E-9A4E-3F5A-6D18C15A7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7972" y="1463265"/>
                <a:ext cx="844492" cy="869701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ircuit board&#10;&#10;Description automatically generated">
                <a:extLst>
                  <a:ext uri="{FF2B5EF4-FFF2-40B4-BE49-F238E27FC236}">
                    <a16:creationId xmlns:a16="http://schemas.microsoft.com/office/drawing/2014/main" id="{DE80BFB5-C1BB-6398-CDCE-110AFD888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3037" y="3240981"/>
                <a:ext cx="383685" cy="389634"/>
              </a:xfrm>
              <a:prstGeom prst="rect">
                <a:avLst/>
              </a:prstGeom>
            </p:spPr>
          </p:pic>
          <p:pic>
            <p:nvPicPr>
              <p:cNvPr id="29" name="Picture 28" descr="A black and white drawing of a rectangle with a plug and a wire&#10;&#10;Description automatically generated">
                <a:extLst>
                  <a:ext uri="{FF2B5EF4-FFF2-40B4-BE49-F238E27FC236}">
                    <a16:creationId xmlns:a16="http://schemas.microsoft.com/office/drawing/2014/main" id="{6EBD6500-9831-CFC1-9F26-395B89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292" y="3715230"/>
                <a:ext cx="426551" cy="483424"/>
              </a:xfrm>
              <a:prstGeom prst="rect">
                <a:avLst/>
              </a:prstGeom>
            </p:spPr>
          </p:pic>
          <p:pic>
            <p:nvPicPr>
              <p:cNvPr id="31" name="Picture 30" descr="A black and white drawing of a machine&#10;&#10;Description automatically generated">
                <a:extLst>
                  <a:ext uri="{FF2B5EF4-FFF2-40B4-BE49-F238E27FC236}">
                    <a16:creationId xmlns:a16="http://schemas.microsoft.com/office/drawing/2014/main" id="{64C88F04-1404-C92C-CD62-1E684736D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2531" y="3630615"/>
                <a:ext cx="589249" cy="483424"/>
              </a:xfrm>
              <a:prstGeom prst="rect">
                <a:avLst/>
              </a:prstGeom>
            </p:spPr>
          </p:pic>
          <p:pic>
            <p:nvPicPr>
              <p:cNvPr id="33" name="Picture 32" descr="A black and white balloon&#10;&#10;Description automatically generated">
                <a:extLst>
                  <a:ext uri="{FF2B5EF4-FFF2-40B4-BE49-F238E27FC236}">
                    <a16:creationId xmlns:a16="http://schemas.microsoft.com/office/drawing/2014/main" id="{B612057F-1FB1-AAC7-45D9-AD0DB18D2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033" y="2970614"/>
                <a:ext cx="375058" cy="838766"/>
              </a:xfrm>
              <a:prstGeom prst="rect">
                <a:avLst/>
              </a:prstGeom>
            </p:spPr>
          </p:pic>
          <p:pic>
            <p:nvPicPr>
              <p:cNvPr id="35" name="Picture 34" descr="A black and white image of a gas cylinder&#10;&#10;Description automatically generated">
                <a:extLst>
                  <a:ext uri="{FF2B5EF4-FFF2-40B4-BE49-F238E27FC236}">
                    <a16:creationId xmlns:a16="http://schemas.microsoft.com/office/drawing/2014/main" id="{004B500E-DF84-C889-EBD3-E4A62E8C7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551" y="1249265"/>
                <a:ext cx="452647" cy="563674"/>
              </a:xfrm>
              <a:prstGeom prst="rect">
                <a:avLst/>
              </a:prstGeom>
            </p:spPr>
          </p:pic>
          <p:pic>
            <p:nvPicPr>
              <p:cNvPr id="37" name="Picture 36" descr="A black and white image of a cloud and sun&#10;&#10;Description automatically generated">
                <a:extLst>
                  <a:ext uri="{FF2B5EF4-FFF2-40B4-BE49-F238E27FC236}">
                    <a16:creationId xmlns:a16="http://schemas.microsoft.com/office/drawing/2014/main" id="{75354014-A1F7-096D-9E2E-903688EB4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5745" y="1097970"/>
                <a:ext cx="444874" cy="463645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236EF2-BE71-097D-BDFB-F3BDC4942315}"/>
                </a:ext>
              </a:extLst>
            </p:cNvPr>
            <p:cNvGrpSpPr/>
            <p:nvPr/>
          </p:nvGrpSpPr>
          <p:grpSpPr>
            <a:xfrm>
              <a:off x="5195042" y="3421980"/>
              <a:ext cx="1591010" cy="1458878"/>
              <a:chOff x="5007695" y="2416034"/>
              <a:chExt cx="1591010" cy="1458878"/>
            </a:xfrm>
          </p:grpSpPr>
          <p:pic>
            <p:nvPicPr>
              <p:cNvPr id="39" name="Picture 38" descr="A black and white outline of a whale&#10;&#10;Description automatically generated">
                <a:extLst>
                  <a:ext uri="{FF2B5EF4-FFF2-40B4-BE49-F238E27FC236}">
                    <a16:creationId xmlns:a16="http://schemas.microsoft.com/office/drawing/2014/main" id="{11FE73B1-2BF2-479D-F3A9-52B3A753E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695" y="3010576"/>
                <a:ext cx="687816" cy="661805"/>
              </a:xfrm>
              <a:prstGeom prst="rect">
                <a:avLst/>
              </a:prstGeom>
            </p:spPr>
          </p:pic>
          <p:pic>
            <p:nvPicPr>
              <p:cNvPr id="48" name="Picture 47" descr="A computer and monitor on a black background&#10;&#10;Description automatically generated">
                <a:extLst>
                  <a:ext uri="{FF2B5EF4-FFF2-40B4-BE49-F238E27FC236}">
                    <a16:creationId xmlns:a16="http://schemas.microsoft.com/office/drawing/2014/main" id="{CA55273F-735A-E19B-631E-34051073A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511" y="3090889"/>
                <a:ext cx="903194" cy="784023"/>
              </a:xfrm>
              <a:prstGeom prst="rect">
                <a:avLst/>
              </a:prstGeom>
            </p:spPr>
          </p:pic>
          <p:pic>
            <p:nvPicPr>
              <p:cNvPr id="50" name="Picture 49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FBB704A5-9ACF-CB83-BEFD-599B72282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4374" y="2416034"/>
                <a:ext cx="382809" cy="784022"/>
              </a:xfrm>
              <a:prstGeom prst="rect">
                <a:avLst/>
              </a:prstGeom>
            </p:spPr>
          </p:pic>
        </p:grpSp>
        <p:pic>
          <p:nvPicPr>
            <p:cNvPr id="84" name="Picture 83" descr="Blue arrows on a black background&#10;&#10;Description automatically generated">
              <a:extLst>
                <a:ext uri="{FF2B5EF4-FFF2-40B4-BE49-F238E27FC236}">
                  <a16:creationId xmlns:a16="http://schemas.microsoft.com/office/drawing/2014/main" id="{D810A7E4-B58B-6CED-C92B-0839B5672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52" y="2765990"/>
              <a:ext cx="1062378" cy="2894064"/>
            </a:xfrm>
            <a:prstGeom prst="rect">
              <a:avLst/>
            </a:prstGeom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734D9B-5659-C542-F074-A91AAE49CEB2}"/>
                </a:ext>
              </a:extLst>
            </p:cNvPr>
            <p:cNvGrpSpPr/>
            <p:nvPr/>
          </p:nvGrpSpPr>
          <p:grpSpPr>
            <a:xfrm>
              <a:off x="6909076" y="2273413"/>
              <a:ext cx="2406111" cy="3782847"/>
              <a:chOff x="6572409" y="1530688"/>
              <a:chExt cx="2406111" cy="3782847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81D238B-11AB-12FA-EE06-D896CE111F62}"/>
                  </a:ext>
                </a:extLst>
              </p:cNvPr>
              <p:cNvGrpSpPr/>
              <p:nvPr/>
            </p:nvGrpSpPr>
            <p:grpSpPr>
              <a:xfrm>
                <a:off x="7697597" y="1530688"/>
                <a:ext cx="1280923" cy="2394341"/>
                <a:chOff x="7697597" y="1530688"/>
                <a:chExt cx="1280923" cy="2394341"/>
              </a:xfrm>
            </p:grpSpPr>
            <p:pic>
              <p:nvPicPr>
                <p:cNvPr id="12" name="Picture 11" descr="A group of people with black background&#10;&#10;Description automatically generated">
                  <a:extLst>
                    <a:ext uri="{FF2B5EF4-FFF2-40B4-BE49-F238E27FC236}">
                      <a16:creationId xmlns:a16="http://schemas.microsoft.com/office/drawing/2014/main" id="{EB6C79EA-014B-BA91-1B4B-CA0FE7DE6A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1099" y="2454936"/>
                  <a:ext cx="897421" cy="661805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black and white triangle with a exclamation mark&#10;&#10;Description automatically generated">
                  <a:extLst>
                    <a:ext uri="{FF2B5EF4-FFF2-40B4-BE49-F238E27FC236}">
                      <a16:creationId xmlns:a16="http://schemas.microsoft.com/office/drawing/2014/main" id="{789580AB-DD68-710D-0E6F-2CA5A24F4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4148" y="3238713"/>
                  <a:ext cx="739110" cy="686316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black and white image of a computer with a magnifying glass&#10;&#10;Description automatically generated">
                  <a:extLst>
                    <a:ext uri="{FF2B5EF4-FFF2-40B4-BE49-F238E27FC236}">
                      <a16:creationId xmlns:a16="http://schemas.microsoft.com/office/drawing/2014/main" id="{C4466CE6-D8B3-5734-D160-07FDBFB97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7597" y="1530688"/>
                  <a:ext cx="832213" cy="802277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 descr="A black and white drawing of gears&#10;&#10;Description automatically generated">
                <a:extLst>
                  <a:ext uri="{FF2B5EF4-FFF2-40B4-BE49-F238E27FC236}">
                    <a16:creationId xmlns:a16="http://schemas.microsoft.com/office/drawing/2014/main" id="{F6DB7F9D-155C-280D-64B1-A44923A57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350" y="4557076"/>
                <a:ext cx="771976" cy="756459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1914EFF-9BF7-E829-8EF9-0E2244EC8B37}"/>
                  </a:ext>
                </a:extLst>
              </p:cNvPr>
              <p:cNvGrpSpPr/>
              <p:nvPr/>
            </p:nvGrpSpPr>
            <p:grpSpPr>
              <a:xfrm rot="3112965">
                <a:off x="6762510" y="4010818"/>
                <a:ext cx="508000" cy="709938"/>
                <a:chOff x="5660460" y="4250730"/>
                <a:chExt cx="508000" cy="709938"/>
              </a:xfrm>
            </p:grpSpPr>
            <p:pic>
              <p:nvPicPr>
                <p:cNvPr id="70" name="Picture 69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5AE00C37-9B67-9ECE-5EC6-D94ABDFEB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1772">
                  <a:off x="5675154" y="4467362"/>
                  <a:ext cx="478612" cy="508000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0C4C71D1-C1A9-2C98-DCD1-3870B941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5675307" y="4250730"/>
                  <a:ext cx="478612" cy="508000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14F97BC9-417A-7002-9F96-FE166E442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625643">
                <a:off x="6846463" y="2811719"/>
                <a:ext cx="771976" cy="819379"/>
              </a:xfrm>
              <a:prstGeom prst="rect">
                <a:avLst/>
              </a:prstGeom>
            </p:spPr>
          </p:pic>
          <p:pic>
            <p:nvPicPr>
              <p:cNvPr id="98" name="Picture 97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0846B414-87F5-2A6F-8879-E5FC410AB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45628">
                <a:off x="6572409" y="2153079"/>
                <a:ext cx="771976" cy="819379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21A98B0-FEF2-49D9-0C55-31663A8270A2}"/>
              </a:ext>
            </a:extLst>
          </p:cNvPr>
          <p:cNvSpPr/>
          <p:nvPr/>
        </p:nvSpPr>
        <p:spPr>
          <a:xfrm>
            <a:off x="114850" y="1483774"/>
            <a:ext cx="7590093" cy="4467321"/>
          </a:xfrm>
          <a:prstGeom prst="rect">
            <a:avLst/>
          </a:prstGeom>
          <a:solidFill>
            <a:schemeClr val="bg1">
              <a:alpha val="8390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SCANS</a:t>
            </a:r>
            <a:endParaRPr lang="en-US" sz="2800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D757A17-C848-4B49-5864-15ECC703D0A7}"/>
              </a:ext>
            </a:extLst>
          </p:cNvPr>
          <p:cNvSpPr txBox="1">
            <a:spLocks/>
          </p:cNvSpPr>
          <p:nvPr/>
        </p:nvSpPr>
        <p:spPr>
          <a:xfrm>
            <a:off x="262605" y="1014829"/>
            <a:ext cx="7386353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dirty="0"/>
              <a:t>ontainerized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dirty="0"/>
              <a:t>nalysis for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/>
              <a:t>MR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ystems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564A221-F312-7ADD-8EF5-4FAD85D53BEA}"/>
              </a:ext>
            </a:extLst>
          </p:cNvPr>
          <p:cNvSpPr txBox="1">
            <a:spLocks/>
          </p:cNvSpPr>
          <p:nvPr/>
        </p:nvSpPr>
        <p:spPr>
          <a:xfrm>
            <a:off x="8333174" y="1750356"/>
            <a:ext cx="3443569" cy="484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u="sng" dirty="0"/>
              <a:t>Web-scraping containers</a:t>
            </a:r>
            <a:endParaRPr lang="en-US" sz="1200" b="1" u="sng" dirty="0"/>
          </a:p>
        </p:txBody>
      </p:sp>
      <p:pic>
        <p:nvPicPr>
          <p:cNvPr id="34" name="Picture 33" descr="A black and white logo&#10;&#10;Description automatically generated">
            <a:extLst>
              <a:ext uri="{FF2B5EF4-FFF2-40B4-BE49-F238E27FC236}">
                <a16:creationId xmlns:a16="http://schemas.microsoft.com/office/drawing/2014/main" id="{3E779BDD-DD24-3B03-8A8F-B7A30A3FD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78" y="3134775"/>
            <a:ext cx="382809" cy="78402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A6E4BB6-B45A-17AA-ABCC-380CB3B76A3A}"/>
              </a:ext>
            </a:extLst>
          </p:cNvPr>
          <p:cNvGrpSpPr/>
          <p:nvPr/>
        </p:nvGrpSpPr>
        <p:grpSpPr>
          <a:xfrm>
            <a:off x="3553780" y="3811007"/>
            <a:ext cx="1745897" cy="1161463"/>
            <a:chOff x="3553780" y="3811007"/>
            <a:chExt cx="1745897" cy="1161463"/>
          </a:xfrm>
        </p:grpSpPr>
        <p:sp>
          <p:nvSpPr>
            <p:cNvPr id="38" name="Espace réservé du texte 2">
              <a:extLst>
                <a:ext uri="{FF2B5EF4-FFF2-40B4-BE49-F238E27FC236}">
                  <a16:creationId xmlns:a16="http://schemas.microsoft.com/office/drawing/2014/main" id="{052B8EBF-8919-4002-8C67-08901CC9AF10}"/>
                </a:ext>
              </a:extLst>
            </p:cNvPr>
            <p:cNvSpPr txBox="1">
              <a:spLocks/>
            </p:cNvSpPr>
            <p:nvPr/>
          </p:nvSpPr>
          <p:spPr>
            <a:xfrm>
              <a:off x="3553780" y="4593246"/>
              <a:ext cx="1745897" cy="37922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u="sng" dirty="0"/>
                <a:t>CRMN Server</a:t>
              </a:r>
            </a:p>
          </p:txBody>
        </p:sp>
        <p:pic>
          <p:nvPicPr>
            <p:cNvPr id="40" name="Picture 39" descr="A computer and monitor on a black background&#10;&#10;Description automatically generated">
              <a:extLst>
                <a:ext uri="{FF2B5EF4-FFF2-40B4-BE49-F238E27FC236}">
                  <a16:creationId xmlns:a16="http://schemas.microsoft.com/office/drawing/2014/main" id="{CAFD6D52-F479-2777-1E8D-22E965EE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515" y="3811007"/>
              <a:ext cx="903194" cy="784023"/>
            </a:xfrm>
            <a:prstGeom prst="rect">
              <a:avLst/>
            </a:prstGeom>
          </p:spPr>
        </p:pic>
      </p:grpSp>
      <p:pic>
        <p:nvPicPr>
          <p:cNvPr id="44" name="Picture 43" descr="A black and white logo&#10;&#10;Description automatically generated">
            <a:extLst>
              <a:ext uri="{FF2B5EF4-FFF2-40B4-BE49-F238E27FC236}">
                <a16:creationId xmlns:a16="http://schemas.microsoft.com/office/drawing/2014/main" id="{0B27EB57-79D1-ABC8-0F71-EBCA13CB2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92" y="3134775"/>
            <a:ext cx="382809" cy="78402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954C1A0-F5FE-C3C5-1ED3-8F374747B94B}"/>
              </a:ext>
            </a:extLst>
          </p:cNvPr>
          <p:cNvGrpSpPr/>
          <p:nvPr/>
        </p:nvGrpSpPr>
        <p:grpSpPr>
          <a:xfrm>
            <a:off x="3286675" y="3730498"/>
            <a:ext cx="738755" cy="668155"/>
            <a:chOff x="3433788" y="5440556"/>
            <a:chExt cx="738755" cy="668155"/>
          </a:xfrm>
        </p:grpSpPr>
        <p:pic>
          <p:nvPicPr>
            <p:cNvPr id="52" name="Picture 51" descr="A black and white outline of a whale&#10;&#10;Description automatically generated">
              <a:extLst>
                <a:ext uri="{FF2B5EF4-FFF2-40B4-BE49-F238E27FC236}">
                  <a16:creationId xmlns:a16="http://schemas.microsoft.com/office/drawing/2014/main" id="{5D1B9B00-4FCE-B6E8-279C-E63A9640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788" y="5440556"/>
              <a:ext cx="687816" cy="661805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C94F16A-5289-A524-526C-EF2B894AC7D2}"/>
                </a:ext>
              </a:extLst>
            </p:cNvPr>
            <p:cNvSpPr/>
            <p:nvPr/>
          </p:nvSpPr>
          <p:spPr>
            <a:xfrm>
              <a:off x="3679825" y="5681983"/>
              <a:ext cx="230071" cy="318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49A0B8-6D49-1AEC-6116-33471284746B}"/>
                </a:ext>
              </a:extLst>
            </p:cNvPr>
            <p:cNvSpPr/>
            <p:nvPr/>
          </p:nvSpPr>
          <p:spPr>
            <a:xfrm>
              <a:off x="3602154" y="5894109"/>
              <a:ext cx="307742" cy="98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E11268-E5EF-651A-43EE-12E6F69E451C}"/>
                </a:ext>
              </a:extLst>
            </p:cNvPr>
            <p:cNvSpPr/>
            <p:nvPr/>
          </p:nvSpPr>
          <p:spPr>
            <a:xfrm>
              <a:off x="3942472" y="5792605"/>
              <a:ext cx="230071" cy="28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5E56FE-C98B-CA43-8B2C-9E7573084B73}"/>
                </a:ext>
              </a:extLst>
            </p:cNvPr>
            <p:cNvSpPr/>
            <p:nvPr/>
          </p:nvSpPr>
          <p:spPr>
            <a:xfrm>
              <a:off x="3581078" y="6018348"/>
              <a:ext cx="394437" cy="9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Picture 53" descr="A blue whale with blocks on it&#10;&#10;Description automatically generated">
              <a:extLst>
                <a:ext uri="{FF2B5EF4-FFF2-40B4-BE49-F238E27FC236}">
                  <a16:creationId xmlns:a16="http://schemas.microsoft.com/office/drawing/2014/main" id="{5ABE9FD3-CD0A-E0EE-4BAB-770A3944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337" y="5750511"/>
              <a:ext cx="502791" cy="350574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96EDC45-B36F-F106-0538-CA5DBB91B6C4}"/>
              </a:ext>
            </a:extLst>
          </p:cNvPr>
          <p:cNvSpPr/>
          <p:nvPr/>
        </p:nvSpPr>
        <p:spPr>
          <a:xfrm>
            <a:off x="3942472" y="5792605"/>
            <a:ext cx="230071" cy="28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4CA55-B0E8-DF11-7BC2-153C7734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011" y="2927852"/>
            <a:ext cx="452646" cy="734852"/>
          </a:xfrm>
          <a:prstGeom prst="rect">
            <a:avLst/>
          </a:prstGeom>
        </p:spPr>
      </p:pic>
      <p:pic>
        <p:nvPicPr>
          <p:cNvPr id="3" name="Picture 2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CE0FF521-15F3-8830-CDDB-6C0E38CE56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8" y="2978074"/>
            <a:ext cx="201060" cy="221250"/>
          </a:xfrm>
          <a:prstGeom prst="rect">
            <a:avLst/>
          </a:prstGeom>
        </p:spPr>
      </p:pic>
      <p:pic>
        <p:nvPicPr>
          <p:cNvPr id="5" name="Picture 4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B5BD3E4D-2C2E-2F6D-759F-46DF06A124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8" y="3281771"/>
            <a:ext cx="201060" cy="221250"/>
          </a:xfrm>
          <a:prstGeom prst="rect">
            <a:avLst/>
          </a:prstGeom>
        </p:spPr>
      </p:pic>
      <p:pic>
        <p:nvPicPr>
          <p:cNvPr id="4" name="Picture 3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7E046778-25B3-D3BD-8227-A335A12BD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06" y="3123329"/>
            <a:ext cx="201060" cy="221250"/>
          </a:xfrm>
          <a:prstGeom prst="rect">
            <a:avLst/>
          </a:prstGeom>
        </p:spPr>
      </p:pic>
      <p:pic>
        <p:nvPicPr>
          <p:cNvPr id="8" name="Picture 7" descr="A computer and globe with a black background&#10;&#10;Description automatically generated">
            <a:extLst>
              <a:ext uri="{FF2B5EF4-FFF2-40B4-BE49-F238E27FC236}">
                <a16:creationId xmlns:a16="http://schemas.microsoft.com/office/drawing/2014/main" id="{73DAA6C7-2362-24D7-5165-E0DD939B8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29" y="2113775"/>
            <a:ext cx="844492" cy="86970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C037F53-8FCE-7356-2124-F77B3EFC9DB0}"/>
              </a:ext>
            </a:extLst>
          </p:cNvPr>
          <p:cNvGrpSpPr/>
          <p:nvPr/>
        </p:nvGrpSpPr>
        <p:grpSpPr>
          <a:xfrm>
            <a:off x="820208" y="1899775"/>
            <a:ext cx="11242309" cy="1736359"/>
            <a:chOff x="820208" y="1899775"/>
            <a:chExt cx="11242309" cy="1736359"/>
          </a:xfrm>
        </p:grpSpPr>
        <p:pic>
          <p:nvPicPr>
            <p:cNvPr id="9" name="Picture 8" descr="A black and white image of a gas cylinder&#10;&#10;Description automatically generated">
              <a:extLst>
                <a:ext uri="{FF2B5EF4-FFF2-40B4-BE49-F238E27FC236}">
                  <a16:creationId xmlns:a16="http://schemas.microsoft.com/office/drawing/2014/main" id="{A10B8153-7E2F-F84B-B799-010DC97E8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08" y="1899775"/>
              <a:ext cx="452647" cy="563674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9635BF-59CE-9D9B-AE42-970C36324570}"/>
                </a:ext>
              </a:extLst>
            </p:cNvPr>
            <p:cNvGrpSpPr/>
            <p:nvPr/>
          </p:nvGrpSpPr>
          <p:grpSpPr>
            <a:xfrm>
              <a:off x="1024360" y="2234681"/>
              <a:ext cx="11038157" cy="1401453"/>
              <a:chOff x="1024360" y="2234681"/>
              <a:chExt cx="11038157" cy="1401453"/>
            </a:xfrm>
          </p:grpSpPr>
          <p:pic>
            <p:nvPicPr>
              <p:cNvPr id="20" name="Picture 19" descr="A blue cube with black outline&#10;&#10;Description automatically generated">
                <a:extLst>
                  <a:ext uri="{FF2B5EF4-FFF2-40B4-BE49-F238E27FC236}">
                    <a16:creationId xmlns:a16="http://schemas.microsoft.com/office/drawing/2014/main" id="{BDCEF681-A164-2B7D-14F4-C79CE8823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360" y="2478509"/>
                <a:ext cx="201060" cy="221250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0806BED-0DB0-FD30-1CDB-B2FF4BE4BB66}"/>
                  </a:ext>
                </a:extLst>
              </p:cNvPr>
              <p:cNvGrpSpPr/>
              <p:nvPr/>
            </p:nvGrpSpPr>
            <p:grpSpPr>
              <a:xfrm>
                <a:off x="8493722" y="2234681"/>
                <a:ext cx="3568795" cy="1401453"/>
                <a:chOff x="8493722" y="2234681"/>
                <a:chExt cx="3568795" cy="1401453"/>
              </a:xfrm>
            </p:grpSpPr>
            <p:sp>
              <p:nvSpPr>
                <p:cNvPr id="23" name="Espace réservé du texte 2">
                  <a:extLst>
                    <a:ext uri="{FF2B5EF4-FFF2-40B4-BE49-F238E27FC236}">
                      <a16:creationId xmlns:a16="http://schemas.microsoft.com/office/drawing/2014/main" id="{D557DCA0-AD10-C0EF-117A-67791A4D47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93722" y="2874187"/>
                  <a:ext cx="3112872" cy="76194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2000" dirty="0"/>
                    <a:t>Accesses Air Liquide APIs for Tank &amp; SPI information</a:t>
                  </a:r>
                </a:p>
              </p:txBody>
            </p:sp>
            <p:pic>
              <p:nvPicPr>
                <p:cNvPr id="81" name="url?sa=i&amp;rct=j&amp;q=&amp;esrc=s&amp;source=images&amp;cd=&amp;cad=rja&amp;docid=7Xo8VLucSkgh-M&amp;tbnid=CLHm9tS1W8JgMM-&amp;ved=0CAUQjRw&amp;url=http%3A%2F%2Fwww.ens-lyon.fr%2Fen%2Fweb%2Fnav%2Farticle.php%3Fid%3D310&amp;ei=KwIbUtLsBMPStAb.png" descr="url?sa=i&amp;rct=j&amp;q=&amp;esrc=s&amp;source=images&amp;cd=&amp;cad=rja&amp;docid=7Xo8VLucSkgh-M&amp;tbnid=CLHm9tS1W8JgMM-&amp;ved=0CAUQjRw&amp;url=http%3A%2F%2Fwww.ens-lyon.fr%2Fen%2Fweb%2Fnav%2Farticle.php%3Fid%3D310&amp;ei=KwIbUtLsBMPStAb.png">
                  <a:extLst>
                    <a:ext uri="{FF2B5EF4-FFF2-40B4-BE49-F238E27FC236}">
                      <a16:creationId xmlns:a16="http://schemas.microsoft.com/office/drawing/2014/main" id="{87C64A18-1907-49DC-68EA-7C2C3965E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29239" r="30144"/>
                <a:stretch/>
              </p:blipFill>
              <p:spPr>
                <a:xfrm>
                  <a:off x="11461188" y="2234681"/>
                  <a:ext cx="601329" cy="559908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4340" name="Picture 4">
                  <a:extLst>
                    <a:ext uri="{FF2B5EF4-FFF2-40B4-BE49-F238E27FC236}">
                      <a16:creationId xmlns:a16="http://schemas.microsoft.com/office/drawing/2014/main" id="{93284F51-D34A-A0B5-DEF7-2660E67AB8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12377" y="2438697"/>
                  <a:ext cx="2042499" cy="3901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727264D-F319-9BB7-23BC-469E6FA5D764}"/>
              </a:ext>
            </a:extLst>
          </p:cNvPr>
          <p:cNvGrpSpPr/>
          <p:nvPr/>
        </p:nvGrpSpPr>
        <p:grpSpPr>
          <a:xfrm>
            <a:off x="1217403" y="1741333"/>
            <a:ext cx="10845114" cy="3515232"/>
            <a:chOff x="1217403" y="1741333"/>
            <a:chExt cx="10845114" cy="351523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F907A44-23BC-F0D3-9891-40891E6EC028}"/>
                </a:ext>
              </a:extLst>
            </p:cNvPr>
            <p:cNvCxnSpPr>
              <a:cxnSpLocks/>
            </p:cNvCxnSpPr>
            <p:nvPr/>
          </p:nvCxnSpPr>
          <p:spPr>
            <a:xfrm>
              <a:off x="8521573" y="3775428"/>
              <a:ext cx="30241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space réservé du texte 2">
              <a:extLst>
                <a:ext uri="{FF2B5EF4-FFF2-40B4-BE49-F238E27FC236}">
                  <a16:creationId xmlns:a16="http://schemas.microsoft.com/office/drawing/2014/main" id="{488240BF-F10E-DF3F-3580-86C68F454F9F}"/>
                </a:ext>
              </a:extLst>
            </p:cNvPr>
            <p:cNvSpPr txBox="1">
              <a:spLocks/>
            </p:cNvSpPr>
            <p:nvPr/>
          </p:nvSpPr>
          <p:spPr>
            <a:xfrm>
              <a:off x="8479333" y="4582814"/>
              <a:ext cx="3141649" cy="67375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Monitors external conditions via API</a:t>
              </a:r>
            </a:p>
          </p:txBody>
        </p:sp>
        <p:pic>
          <p:nvPicPr>
            <p:cNvPr id="82" name="url?sa=i&amp;rct=j&amp;q=&amp;esrc=s&amp;source=images&amp;cd=&amp;cad=rja&amp;docid=7Xo8VLucSkgh-M&amp;tbnid=CLHm9tS1W8JgMM-&amp;ved=0CAUQjRw&amp;url=http%3A%2F%2Fwww.ens-lyon.fr%2Fen%2Fweb%2Fnav%2Farticle.php%3Fid%3D310&amp;ei=KwIbUtLsBMPStAb.png" descr="url?sa=i&amp;rct=j&amp;q=&amp;esrc=s&amp;source=images&amp;cd=&amp;cad=rja&amp;docid=7Xo8VLucSkgh-M&amp;tbnid=CLHm9tS1W8JgMM-&amp;ved=0CAUQjRw&amp;url=http%3A%2F%2Fwww.ens-lyon.fr%2Fen%2Fweb%2Fnav%2Farticle.php%3Fid%3D310&amp;ei=KwIbUtLsBMPStAb.png">
              <a:extLst>
                <a:ext uri="{FF2B5EF4-FFF2-40B4-BE49-F238E27FC236}">
                  <a16:creationId xmlns:a16="http://schemas.microsoft.com/office/drawing/2014/main" id="{FF7A97F3-AE60-8F91-2B0B-B412267F4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29239" r="30144"/>
            <a:stretch/>
          </p:blipFill>
          <p:spPr>
            <a:xfrm>
              <a:off x="11461188" y="4551786"/>
              <a:ext cx="601329" cy="55990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icture 23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CADFF9D5-9729-8AC2-8B5E-9D291E9E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520" y="2031732"/>
              <a:ext cx="201060" cy="221250"/>
            </a:xfrm>
            <a:prstGeom prst="rect">
              <a:avLst/>
            </a:prstGeom>
          </p:spPr>
        </p:pic>
        <p:pic>
          <p:nvPicPr>
            <p:cNvPr id="26" name="Picture 25" descr="A black and white image of a cloud and sun&#10;&#10;Description automatically generated">
              <a:extLst>
                <a:ext uri="{FF2B5EF4-FFF2-40B4-BE49-F238E27FC236}">
                  <a16:creationId xmlns:a16="http://schemas.microsoft.com/office/drawing/2014/main" id="{58AAF5AB-7C99-E91D-4B1C-C9701126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403" y="1741333"/>
              <a:ext cx="444874" cy="463645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878DCFC-2180-6638-FAFC-9EAD230A7FBC}"/>
                </a:ext>
              </a:extLst>
            </p:cNvPr>
            <p:cNvGrpSpPr/>
            <p:nvPr/>
          </p:nvGrpSpPr>
          <p:grpSpPr>
            <a:xfrm>
              <a:off x="8784436" y="3971200"/>
              <a:ext cx="2531444" cy="601329"/>
              <a:chOff x="8523432" y="3971200"/>
              <a:chExt cx="2531444" cy="601329"/>
            </a:xfrm>
          </p:grpSpPr>
          <p:sp>
            <p:nvSpPr>
              <p:cNvPr id="71" name="Espace réservé du texte 2">
                <a:extLst>
                  <a:ext uri="{FF2B5EF4-FFF2-40B4-BE49-F238E27FC236}">
                    <a16:creationId xmlns:a16="http://schemas.microsoft.com/office/drawing/2014/main" id="{6CF3DE27-7958-348B-E87E-2EC677CD51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2443" y="4121060"/>
                <a:ext cx="2012433" cy="35915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u="sng" dirty="0"/>
                  <a:t>External weather</a:t>
                </a:r>
                <a:endParaRPr lang="en-US" sz="1800" dirty="0"/>
              </a:p>
            </p:txBody>
          </p:sp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D4E034A3-EFFB-FB68-854B-7A018EA032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3432" y="3971200"/>
                <a:ext cx="601329" cy="6013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0225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9" name="Picture 14358" descr="A black and white outline of a computer&#10;&#10;Description automatically generated">
            <a:extLst>
              <a:ext uri="{FF2B5EF4-FFF2-40B4-BE49-F238E27FC236}">
                <a16:creationId xmlns:a16="http://schemas.microsoft.com/office/drawing/2014/main" id="{180CEDFC-DE56-D894-2AB0-585C4CF58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7" y="5036274"/>
            <a:ext cx="369800" cy="3494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4A5EF1-6CCC-8C50-4A49-5955AB1BF5AD}"/>
              </a:ext>
            </a:extLst>
          </p:cNvPr>
          <p:cNvGrpSpPr/>
          <p:nvPr/>
        </p:nvGrpSpPr>
        <p:grpSpPr>
          <a:xfrm>
            <a:off x="526949" y="1743078"/>
            <a:ext cx="6880895" cy="4031412"/>
            <a:chOff x="2434292" y="2028906"/>
            <a:chExt cx="6880895" cy="40314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5E374C-DDC4-4C6A-2448-52EB4BF26846}"/>
                </a:ext>
              </a:extLst>
            </p:cNvPr>
            <p:cNvGrpSpPr/>
            <p:nvPr/>
          </p:nvGrpSpPr>
          <p:grpSpPr>
            <a:xfrm>
              <a:off x="2434292" y="2028906"/>
              <a:ext cx="1528172" cy="4031412"/>
              <a:chOff x="2434292" y="1097970"/>
              <a:chExt cx="1528172" cy="40314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B9F5C7A-541B-78A1-1267-AB163CD11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2582354" y="2282744"/>
                <a:ext cx="452646" cy="734852"/>
              </a:xfrm>
              <a:prstGeom prst="rect">
                <a:avLst/>
              </a:prstGeom>
            </p:spPr>
          </p:pic>
          <p:pic>
            <p:nvPicPr>
              <p:cNvPr id="15" name="Picture 14" descr="A computer network diagram with a lock&#10;&#10;Description automatically generated">
                <a:extLst>
                  <a:ext uri="{FF2B5EF4-FFF2-40B4-BE49-F238E27FC236}">
                    <a16:creationId xmlns:a16="http://schemas.microsoft.com/office/drawing/2014/main" id="{29D9655A-A589-BCB1-FD1B-C93F7072D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5673" y="4290616"/>
                <a:ext cx="832213" cy="838766"/>
              </a:xfrm>
              <a:prstGeom prst="rect">
                <a:avLst/>
              </a:prstGeom>
            </p:spPr>
          </p:pic>
          <p:pic>
            <p:nvPicPr>
              <p:cNvPr id="25" name="Picture 24" descr="A computer and globe with a black background&#10;&#10;Description automatically generated">
                <a:extLst>
                  <a:ext uri="{FF2B5EF4-FFF2-40B4-BE49-F238E27FC236}">
                    <a16:creationId xmlns:a16="http://schemas.microsoft.com/office/drawing/2014/main" id="{0FEF5C82-C34E-9A4E-3F5A-6D18C15A7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7972" y="1463265"/>
                <a:ext cx="844492" cy="869701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ircuit board&#10;&#10;Description automatically generated">
                <a:extLst>
                  <a:ext uri="{FF2B5EF4-FFF2-40B4-BE49-F238E27FC236}">
                    <a16:creationId xmlns:a16="http://schemas.microsoft.com/office/drawing/2014/main" id="{DE80BFB5-C1BB-6398-CDCE-110AFD888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3037" y="3240981"/>
                <a:ext cx="383685" cy="389634"/>
              </a:xfrm>
              <a:prstGeom prst="rect">
                <a:avLst/>
              </a:prstGeom>
            </p:spPr>
          </p:pic>
          <p:pic>
            <p:nvPicPr>
              <p:cNvPr id="29" name="Picture 28" descr="A black and white drawing of a rectangle with a plug and a wire&#10;&#10;Description automatically generated">
                <a:extLst>
                  <a:ext uri="{FF2B5EF4-FFF2-40B4-BE49-F238E27FC236}">
                    <a16:creationId xmlns:a16="http://schemas.microsoft.com/office/drawing/2014/main" id="{6EBD6500-9831-CFC1-9F26-395B89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292" y="3715230"/>
                <a:ext cx="426551" cy="483424"/>
              </a:xfrm>
              <a:prstGeom prst="rect">
                <a:avLst/>
              </a:prstGeom>
            </p:spPr>
          </p:pic>
          <p:pic>
            <p:nvPicPr>
              <p:cNvPr id="31" name="Picture 30" descr="A black and white drawing of a machine&#10;&#10;Description automatically generated">
                <a:extLst>
                  <a:ext uri="{FF2B5EF4-FFF2-40B4-BE49-F238E27FC236}">
                    <a16:creationId xmlns:a16="http://schemas.microsoft.com/office/drawing/2014/main" id="{64C88F04-1404-C92C-CD62-1E684736D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2531" y="3630615"/>
                <a:ext cx="589249" cy="483424"/>
              </a:xfrm>
              <a:prstGeom prst="rect">
                <a:avLst/>
              </a:prstGeom>
            </p:spPr>
          </p:pic>
          <p:pic>
            <p:nvPicPr>
              <p:cNvPr id="33" name="Picture 32" descr="A black and white balloon&#10;&#10;Description automatically generated">
                <a:extLst>
                  <a:ext uri="{FF2B5EF4-FFF2-40B4-BE49-F238E27FC236}">
                    <a16:creationId xmlns:a16="http://schemas.microsoft.com/office/drawing/2014/main" id="{B612057F-1FB1-AAC7-45D9-AD0DB18D2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033" y="2970614"/>
                <a:ext cx="375058" cy="838766"/>
              </a:xfrm>
              <a:prstGeom prst="rect">
                <a:avLst/>
              </a:prstGeom>
            </p:spPr>
          </p:pic>
          <p:pic>
            <p:nvPicPr>
              <p:cNvPr id="35" name="Picture 34" descr="A black and white image of a gas cylinder&#10;&#10;Description automatically generated">
                <a:extLst>
                  <a:ext uri="{FF2B5EF4-FFF2-40B4-BE49-F238E27FC236}">
                    <a16:creationId xmlns:a16="http://schemas.microsoft.com/office/drawing/2014/main" id="{004B500E-DF84-C889-EBD3-E4A62E8C7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551" y="1249265"/>
                <a:ext cx="452647" cy="563674"/>
              </a:xfrm>
              <a:prstGeom prst="rect">
                <a:avLst/>
              </a:prstGeom>
            </p:spPr>
          </p:pic>
          <p:pic>
            <p:nvPicPr>
              <p:cNvPr id="37" name="Picture 36" descr="A black and white image of a cloud and sun&#10;&#10;Description automatically generated">
                <a:extLst>
                  <a:ext uri="{FF2B5EF4-FFF2-40B4-BE49-F238E27FC236}">
                    <a16:creationId xmlns:a16="http://schemas.microsoft.com/office/drawing/2014/main" id="{75354014-A1F7-096D-9E2E-903688EB4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5745" y="1097970"/>
                <a:ext cx="444874" cy="463645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236EF2-BE71-097D-BDFB-F3BDC4942315}"/>
                </a:ext>
              </a:extLst>
            </p:cNvPr>
            <p:cNvGrpSpPr/>
            <p:nvPr/>
          </p:nvGrpSpPr>
          <p:grpSpPr>
            <a:xfrm>
              <a:off x="5195042" y="3421980"/>
              <a:ext cx="1591010" cy="1458878"/>
              <a:chOff x="5007695" y="2416034"/>
              <a:chExt cx="1591010" cy="1458878"/>
            </a:xfrm>
          </p:grpSpPr>
          <p:pic>
            <p:nvPicPr>
              <p:cNvPr id="39" name="Picture 38" descr="A black and white outline of a whale&#10;&#10;Description automatically generated">
                <a:extLst>
                  <a:ext uri="{FF2B5EF4-FFF2-40B4-BE49-F238E27FC236}">
                    <a16:creationId xmlns:a16="http://schemas.microsoft.com/office/drawing/2014/main" id="{11FE73B1-2BF2-479D-F3A9-52B3A753E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695" y="3010576"/>
                <a:ext cx="687816" cy="661805"/>
              </a:xfrm>
              <a:prstGeom prst="rect">
                <a:avLst/>
              </a:prstGeom>
            </p:spPr>
          </p:pic>
          <p:pic>
            <p:nvPicPr>
              <p:cNvPr id="48" name="Picture 47" descr="A computer and monitor on a black background&#10;&#10;Description automatically generated">
                <a:extLst>
                  <a:ext uri="{FF2B5EF4-FFF2-40B4-BE49-F238E27FC236}">
                    <a16:creationId xmlns:a16="http://schemas.microsoft.com/office/drawing/2014/main" id="{CA55273F-735A-E19B-631E-34051073A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511" y="3090889"/>
                <a:ext cx="903194" cy="784023"/>
              </a:xfrm>
              <a:prstGeom prst="rect">
                <a:avLst/>
              </a:prstGeom>
            </p:spPr>
          </p:pic>
          <p:pic>
            <p:nvPicPr>
              <p:cNvPr id="50" name="Picture 49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FBB704A5-9ACF-CB83-BEFD-599B72282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4374" y="2416034"/>
                <a:ext cx="382809" cy="784022"/>
              </a:xfrm>
              <a:prstGeom prst="rect">
                <a:avLst/>
              </a:prstGeom>
            </p:spPr>
          </p:pic>
        </p:grpSp>
        <p:pic>
          <p:nvPicPr>
            <p:cNvPr id="84" name="Picture 83" descr="Blue arrows on a black background&#10;&#10;Description automatically generated">
              <a:extLst>
                <a:ext uri="{FF2B5EF4-FFF2-40B4-BE49-F238E27FC236}">
                  <a16:creationId xmlns:a16="http://schemas.microsoft.com/office/drawing/2014/main" id="{D810A7E4-B58B-6CED-C92B-0839B5672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52" y="2765990"/>
              <a:ext cx="1062378" cy="2894064"/>
            </a:xfrm>
            <a:prstGeom prst="rect">
              <a:avLst/>
            </a:prstGeom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0734D9B-5659-C542-F074-A91AAE49CEB2}"/>
                </a:ext>
              </a:extLst>
            </p:cNvPr>
            <p:cNvGrpSpPr/>
            <p:nvPr/>
          </p:nvGrpSpPr>
          <p:grpSpPr>
            <a:xfrm>
              <a:off x="6909076" y="2273413"/>
              <a:ext cx="2406111" cy="3782847"/>
              <a:chOff x="6572409" y="1530688"/>
              <a:chExt cx="2406111" cy="3782847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81D238B-11AB-12FA-EE06-D896CE111F62}"/>
                  </a:ext>
                </a:extLst>
              </p:cNvPr>
              <p:cNvGrpSpPr/>
              <p:nvPr/>
            </p:nvGrpSpPr>
            <p:grpSpPr>
              <a:xfrm>
                <a:off x="7697597" y="1530688"/>
                <a:ext cx="1280923" cy="2394341"/>
                <a:chOff x="7697597" y="1530688"/>
                <a:chExt cx="1280923" cy="2394341"/>
              </a:xfrm>
            </p:grpSpPr>
            <p:pic>
              <p:nvPicPr>
                <p:cNvPr id="12" name="Picture 11" descr="A group of people with black background&#10;&#10;Description automatically generated">
                  <a:extLst>
                    <a:ext uri="{FF2B5EF4-FFF2-40B4-BE49-F238E27FC236}">
                      <a16:creationId xmlns:a16="http://schemas.microsoft.com/office/drawing/2014/main" id="{EB6C79EA-014B-BA91-1B4B-CA0FE7DE6A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1099" y="2454936"/>
                  <a:ext cx="897421" cy="661805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black and white triangle with a exclamation mark&#10;&#10;Description automatically generated">
                  <a:extLst>
                    <a:ext uri="{FF2B5EF4-FFF2-40B4-BE49-F238E27FC236}">
                      <a16:creationId xmlns:a16="http://schemas.microsoft.com/office/drawing/2014/main" id="{789580AB-DD68-710D-0E6F-2CA5A24F4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4148" y="3238713"/>
                  <a:ext cx="739110" cy="686316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black and white image of a computer with a magnifying glass&#10;&#10;Description automatically generated">
                  <a:extLst>
                    <a:ext uri="{FF2B5EF4-FFF2-40B4-BE49-F238E27FC236}">
                      <a16:creationId xmlns:a16="http://schemas.microsoft.com/office/drawing/2014/main" id="{C4466CE6-D8B3-5734-D160-07FDBFB979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7597" y="1530688"/>
                  <a:ext cx="832213" cy="802277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 descr="A black and white drawing of gears&#10;&#10;Description automatically generated">
                <a:extLst>
                  <a:ext uri="{FF2B5EF4-FFF2-40B4-BE49-F238E27FC236}">
                    <a16:creationId xmlns:a16="http://schemas.microsoft.com/office/drawing/2014/main" id="{F6DB7F9D-155C-280D-64B1-A44923A57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350" y="4557076"/>
                <a:ext cx="771976" cy="756459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1914EFF-9BF7-E829-8EF9-0E2244EC8B37}"/>
                  </a:ext>
                </a:extLst>
              </p:cNvPr>
              <p:cNvGrpSpPr/>
              <p:nvPr/>
            </p:nvGrpSpPr>
            <p:grpSpPr>
              <a:xfrm rot="3112965">
                <a:off x="6762510" y="4010818"/>
                <a:ext cx="508000" cy="709938"/>
                <a:chOff x="5660460" y="4250730"/>
                <a:chExt cx="508000" cy="709938"/>
              </a:xfrm>
            </p:grpSpPr>
            <p:pic>
              <p:nvPicPr>
                <p:cNvPr id="70" name="Picture 69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5AE00C37-9B67-9ECE-5EC6-D94ABDFEB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1772">
                  <a:off x="5675154" y="4467362"/>
                  <a:ext cx="478612" cy="508000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white arrow pointing up&#10;&#10;Description automatically generated">
                  <a:extLst>
                    <a:ext uri="{FF2B5EF4-FFF2-40B4-BE49-F238E27FC236}">
                      <a16:creationId xmlns:a16="http://schemas.microsoft.com/office/drawing/2014/main" id="{0C4C71D1-C1A9-2C98-DCD1-3870B941C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0000">
                  <a:off x="5675307" y="4250730"/>
                  <a:ext cx="478612" cy="508000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14F97BC9-417A-7002-9F96-FE166E442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625643">
                <a:off x="6846463" y="2811719"/>
                <a:ext cx="771976" cy="819379"/>
              </a:xfrm>
              <a:prstGeom prst="rect">
                <a:avLst/>
              </a:prstGeom>
            </p:spPr>
          </p:pic>
          <p:pic>
            <p:nvPicPr>
              <p:cNvPr id="98" name="Picture 97" descr="An orange arrow pointing up&#10;&#10;Description automatically generated">
                <a:extLst>
                  <a:ext uri="{FF2B5EF4-FFF2-40B4-BE49-F238E27FC236}">
                    <a16:creationId xmlns:a16="http://schemas.microsoft.com/office/drawing/2014/main" id="{0846B414-87F5-2A6F-8879-E5FC410AB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45628">
                <a:off x="6572409" y="2153079"/>
                <a:ext cx="771976" cy="819379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21A98B0-FEF2-49D9-0C55-31663A8270A2}"/>
              </a:ext>
            </a:extLst>
          </p:cNvPr>
          <p:cNvSpPr/>
          <p:nvPr/>
        </p:nvSpPr>
        <p:spPr>
          <a:xfrm>
            <a:off x="114850" y="1483774"/>
            <a:ext cx="7590093" cy="4467321"/>
          </a:xfrm>
          <a:prstGeom prst="rect">
            <a:avLst/>
          </a:prstGeom>
          <a:solidFill>
            <a:schemeClr val="bg1">
              <a:alpha val="8390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6D2F8A1F-9B90-1A0B-880C-A19130587965}"/>
              </a:ext>
            </a:extLst>
          </p:cNvPr>
          <p:cNvSpPr txBox="1">
            <a:spLocks/>
          </p:cNvSpPr>
          <p:nvPr/>
        </p:nvSpPr>
        <p:spPr>
          <a:xfrm>
            <a:off x="0" y="215603"/>
            <a:ext cx="12192000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SCANS</a:t>
            </a:r>
            <a:endParaRPr lang="en-US" sz="2800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D757A17-C848-4B49-5864-15ECC703D0A7}"/>
              </a:ext>
            </a:extLst>
          </p:cNvPr>
          <p:cNvSpPr txBox="1">
            <a:spLocks/>
          </p:cNvSpPr>
          <p:nvPr/>
        </p:nvSpPr>
        <p:spPr>
          <a:xfrm>
            <a:off x="262605" y="1014829"/>
            <a:ext cx="7386353" cy="50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dirty="0"/>
              <a:t>ontainerized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dirty="0"/>
              <a:t>nalysis for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/>
              <a:t>MR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/>
              <a:t>ystems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564A221-F312-7ADD-8EF5-4FAD85D53BEA}"/>
              </a:ext>
            </a:extLst>
          </p:cNvPr>
          <p:cNvSpPr txBox="1">
            <a:spLocks/>
          </p:cNvSpPr>
          <p:nvPr/>
        </p:nvSpPr>
        <p:spPr>
          <a:xfrm>
            <a:off x="8333174" y="1750356"/>
            <a:ext cx="3443569" cy="484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u="sng" dirty="0"/>
              <a:t>Hardware-scraping containers</a:t>
            </a:r>
            <a:endParaRPr lang="en-US" sz="1200" b="1" u="sng" dirty="0"/>
          </a:p>
        </p:txBody>
      </p:sp>
      <p:pic>
        <p:nvPicPr>
          <p:cNvPr id="34" name="Picture 33" descr="A black and white logo&#10;&#10;Description automatically generated">
            <a:extLst>
              <a:ext uri="{FF2B5EF4-FFF2-40B4-BE49-F238E27FC236}">
                <a16:creationId xmlns:a16="http://schemas.microsoft.com/office/drawing/2014/main" id="{3E779BDD-DD24-3B03-8A8F-B7A30A3FD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78" y="3134775"/>
            <a:ext cx="382809" cy="78402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A6E4BB6-B45A-17AA-ABCC-380CB3B76A3A}"/>
              </a:ext>
            </a:extLst>
          </p:cNvPr>
          <p:cNvGrpSpPr/>
          <p:nvPr/>
        </p:nvGrpSpPr>
        <p:grpSpPr>
          <a:xfrm>
            <a:off x="3553780" y="3811007"/>
            <a:ext cx="1745897" cy="1161463"/>
            <a:chOff x="3553780" y="3811007"/>
            <a:chExt cx="1745897" cy="1161463"/>
          </a:xfrm>
        </p:grpSpPr>
        <p:sp>
          <p:nvSpPr>
            <p:cNvPr id="38" name="Espace réservé du texte 2">
              <a:extLst>
                <a:ext uri="{FF2B5EF4-FFF2-40B4-BE49-F238E27FC236}">
                  <a16:creationId xmlns:a16="http://schemas.microsoft.com/office/drawing/2014/main" id="{052B8EBF-8919-4002-8C67-08901CC9AF10}"/>
                </a:ext>
              </a:extLst>
            </p:cNvPr>
            <p:cNvSpPr txBox="1">
              <a:spLocks/>
            </p:cNvSpPr>
            <p:nvPr/>
          </p:nvSpPr>
          <p:spPr>
            <a:xfrm>
              <a:off x="3553780" y="4593246"/>
              <a:ext cx="1745897" cy="37922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u="sng" dirty="0"/>
                <a:t>CRMN Server</a:t>
              </a:r>
            </a:p>
          </p:txBody>
        </p:sp>
        <p:pic>
          <p:nvPicPr>
            <p:cNvPr id="40" name="Picture 39" descr="A computer and monitor on a black background&#10;&#10;Description automatically generated">
              <a:extLst>
                <a:ext uri="{FF2B5EF4-FFF2-40B4-BE49-F238E27FC236}">
                  <a16:creationId xmlns:a16="http://schemas.microsoft.com/office/drawing/2014/main" id="{CAFD6D52-F479-2777-1E8D-22E965EE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515" y="3811007"/>
              <a:ext cx="903194" cy="784023"/>
            </a:xfrm>
            <a:prstGeom prst="rect">
              <a:avLst/>
            </a:prstGeom>
          </p:spPr>
        </p:pic>
      </p:grpSp>
      <p:pic>
        <p:nvPicPr>
          <p:cNvPr id="44" name="Picture 43" descr="A black and white logo&#10;&#10;Description automatically generated">
            <a:extLst>
              <a:ext uri="{FF2B5EF4-FFF2-40B4-BE49-F238E27FC236}">
                <a16:creationId xmlns:a16="http://schemas.microsoft.com/office/drawing/2014/main" id="{0B27EB57-79D1-ABC8-0F71-EBCA13CB2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92" y="3134775"/>
            <a:ext cx="382809" cy="78402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954C1A0-F5FE-C3C5-1ED3-8F374747B94B}"/>
              </a:ext>
            </a:extLst>
          </p:cNvPr>
          <p:cNvGrpSpPr/>
          <p:nvPr/>
        </p:nvGrpSpPr>
        <p:grpSpPr>
          <a:xfrm>
            <a:off x="3286675" y="3730498"/>
            <a:ext cx="738755" cy="668155"/>
            <a:chOff x="3433788" y="5440556"/>
            <a:chExt cx="738755" cy="668155"/>
          </a:xfrm>
        </p:grpSpPr>
        <p:pic>
          <p:nvPicPr>
            <p:cNvPr id="52" name="Picture 51" descr="A black and white outline of a whale&#10;&#10;Description automatically generated">
              <a:extLst>
                <a:ext uri="{FF2B5EF4-FFF2-40B4-BE49-F238E27FC236}">
                  <a16:creationId xmlns:a16="http://schemas.microsoft.com/office/drawing/2014/main" id="{5D1B9B00-4FCE-B6E8-279C-E63A9640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788" y="5440556"/>
              <a:ext cx="687816" cy="661805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C94F16A-5289-A524-526C-EF2B894AC7D2}"/>
                </a:ext>
              </a:extLst>
            </p:cNvPr>
            <p:cNvSpPr/>
            <p:nvPr/>
          </p:nvSpPr>
          <p:spPr>
            <a:xfrm>
              <a:off x="3679825" y="5681983"/>
              <a:ext cx="230071" cy="318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49A0B8-6D49-1AEC-6116-33471284746B}"/>
                </a:ext>
              </a:extLst>
            </p:cNvPr>
            <p:cNvSpPr/>
            <p:nvPr/>
          </p:nvSpPr>
          <p:spPr>
            <a:xfrm>
              <a:off x="3602154" y="5894109"/>
              <a:ext cx="307742" cy="98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E11268-E5EF-651A-43EE-12E6F69E451C}"/>
                </a:ext>
              </a:extLst>
            </p:cNvPr>
            <p:cNvSpPr/>
            <p:nvPr/>
          </p:nvSpPr>
          <p:spPr>
            <a:xfrm>
              <a:off x="3942472" y="5792605"/>
              <a:ext cx="230071" cy="28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5E56FE-C98B-CA43-8B2C-9E7573084B73}"/>
                </a:ext>
              </a:extLst>
            </p:cNvPr>
            <p:cNvSpPr/>
            <p:nvPr/>
          </p:nvSpPr>
          <p:spPr>
            <a:xfrm>
              <a:off x="3581078" y="6018348"/>
              <a:ext cx="394437" cy="9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Picture 53" descr="A blue whale with blocks on it&#10;&#10;Description automatically generated">
              <a:extLst>
                <a:ext uri="{FF2B5EF4-FFF2-40B4-BE49-F238E27FC236}">
                  <a16:creationId xmlns:a16="http://schemas.microsoft.com/office/drawing/2014/main" id="{5ABE9FD3-CD0A-E0EE-4BAB-770A3944E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337" y="5750511"/>
              <a:ext cx="502791" cy="350574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96EDC45-B36F-F106-0538-CA5DBB91B6C4}"/>
              </a:ext>
            </a:extLst>
          </p:cNvPr>
          <p:cNvSpPr/>
          <p:nvPr/>
        </p:nvSpPr>
        <p:spPr>
          <a:xfrm>
            <a:off x="3942472" y="5792605"/>
            <a:ext cx="230071" cy="28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4CA55-B0E8-DF11-7BC2-153C77347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75011" y="2927852"/>
            <a:ext cx="452646" cy="734852"/>
          </a:xfrm>
          <a:prstGeom prst="rect">
            <a:avLst/>
          </a:prstGeom>
        </p:spPr>
      </p:pic>
      <p:pic>
        <p:nvPicPr>
          <p:cNvPr id="3" name="Picture 2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CE0FF521-15F3-8830-CDDB-6C0E38CE56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8" y="2978074"/>
            <a:ext cx="201060" cy="221250"/>
          </a:xfrm>
          <a:prstGeom prst="rect">
            <a:avLst/>
          </a:prstGeom>
        </p:spPr>
      </p:pic>
      <p:pic>
        <p:nvPicPr>
          <p:cNvPr id="5" name="Picture 4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B5BD3E4D-2C2E-2F6D-759F-46DF06A124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8" y="3281771"/>
            <a:ext cx="201060" cy="221250"/>
          </a:xfrm>
          <a:prstGeom prst="rect">
            <a:avLst/>
          </a:prstGeom>
        </p:spPr>
      </p:pic>
      <p:pic>
        <p:nvPicPr>
          <p:cNvPr id="4" name="Picture 3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7E046778-25B3-D3BD-8227-A335A12BDA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06" y="3123329"/>
            <a:ext cx="201060" cy="221250"/>
          </a:xfrm>
          <a:prstGeom prst="rect">
            <a:avLst/>
          </a:prstGeom>
        </p:spPr>
      </p:pic>
      <p:pic>
        <p:nvPicPr>
          <p:cNvPr id="8" name="Picture 7" descr="A computer and globe with a black background&#10;&#10;Description automatically generated">
            <a:extLst>
              <a:ext uri="{FF2B5EF4-FFF2-40B4-BE49-F238E27FC236}">
                <a16:creationId xmlns:a16="http://schemas.microsoft.com/office/drawing/2014/main" id="{73DAA6C7-2362-24D7-5165-E0DD939B8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29" y="2113775"/>
            <a:ext cx="844492" cy="869701"/>
          </a:xfrm>
          <a:prstGeom prst="rect">
            <a:avLst/>
          </a:prstGeom>
        </p:spPr>
      </p:pic>
      <p:pic>
        <p:nvPicPr>
          <p:cNvPr id="9" name="Picture 8" descr="A black and white image of a gas cylinder&#10;&#10;Description automatically generated">
            <a:extLst>
              <a:ext uri="{FF2B5EF4-FFF2-40B4-BE49-F238E27FC236}">
                <a16:creationId xmlns:a16="http://schemas.microsoft.com/office/drawing/2014/main" id="{A10B8153-7E2F-F84B-B799-010DC97E8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8" y="1899775"/>
            <a:ext cx="452647" cy="563674"/>
          </a:xfrm>
          <a:prstGeom prst="rect">
            <a:avLst/>
          </a:prstGeom>
        </p:spPr>
      </p:pic>
      <p:pic>
        <p:nvPicPr>
          <p:cNvPr id="20" name="Picture 19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BDCEF681-A164-2B7D-14F4-C79CE8823B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60" y="2478509"/>
            <a:ext cx="201060" cy="221250"/>
          </a:xfrm>
          <a:prstGeom prst="rect">
            <a:avLst/>
          </a:prstGeom>
        </p:spPr>
      </p:pic>
      <p:pic>
        <p:nvPicPr>
          <p:cNvPr id="24" name="Picture 23" descr="A blue cube with black outline&#10;&#10;Description automatically generated">
            <a:extLst>
              <a:ext uri="{FF2B5EF4-FFF2-40B4-BE49-F238E27FC236}">
                <a16:creationId xmlns:a16="http://schemas.microsoft.com/office/drawing/2014/main" id="{CADFF9D5-9729-8AC2-8B5E-9D291E9E4CB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20" y="2031732"/>
            <a:ext cx="201060" cy="221250"/>
          </a:xfrm>
          <a:prstGeom prst="rect">
            <a:avLst/>
          </a:prstGeom>
        </p:spPr>
      </p:pic>
      <p:pic>
        <p:nvPicPr>
          <p:cNvPr id="26" name="Picture 25" descr="A black and white image of a cloud and sun&#10;&#10;Description automatically generated">
            <a:extLst>
              <a:ext uri="{FF2B5EF4-FFF2-40B4-BE49-F238E27FC236}">
                <a16:creationId xmlns:a16="http://schemas.microsoft.com/office/drawing/2014/main" id="{58AAF5AB-7C99-E91D-4B1C-C9701126EC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3" y="1741333"/>
            <a:ext cx="444874" cy="463645"/>
          </a:xfrm>
          <a:prstGeom prst="rect">
            <a:avLst/>
          </a:prstGeom>
        </p:spPr>
      </p:pic>
      <p:pic>
        <p:nvPicPr>
          <p:cNvPr id="7" name="Picture 6" descr="A black and white drawing of a machine&#10;&#10;Description automatically generated">
            <a:extLst>
              <a:ext uri="{FF2B5EF4-FFF2-40B4-BE49-F238E27FC236}">
                <a16:creationId xmlns:a16="http://schemas.microsoft.com/office/drawing/2014/main" id="{1D6F5BE9-9F7D-3CA2-3420-E9F924ECA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1" y="4279428"/>
            <a:ext cx="589249" cy="483424"/>
          </a:xfrm>
          <a:prstGeom prst="rect">
            <a:avLst/>
          </a:prstGeom>
        </p:spPr>
      </p:pic>
      <p:pic>
        <p:nvPicPr>
          <p:cNvPr id="10" name="Picture 9" descr="A black and white balloon&#10;&#10;Description automatically generated">
            <a:extLst>
              <a:ext uri="{FF2B5EF4-FFF2-40B4-BE49-F238E27FC236}">
                <a16:creationId xmlns:a16="http://schemas.microsoft.com/office/drawing/2014/main" id="{B3EF980E-AC42-627A-D4FE-9D4D6CBDED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23" y="3619427"/>
            <a:ext cx="375058" cy="838766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D33E0500-8B27-08A9-8DEB-D0039853B0A8}"/>
              </a:ext>
            </a:extLst>
          </p:cNvPr>
          <p:cNvGrpSpPr/>
          <p:nvPr/>
        </p:nvGrpSpPr>
        <p:grpSpPr>
          <a:xfrm>
            <a:off x="1600334" y="2276409"/>
            <a:ext cx="10537776" cy="2389850"/>
            <a:chOff x="1600334" y="2276409"/>
            <a:chExt cx="10537776" cy="238985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EEB437-F874-C670-5DE0-3BFF8F59AF3B}"/>
                </a:ext>
              </a:extLst>
            </p:cNvPr>
            <p:cNvGrpSpPr/>
            <p:nvPr/>
          </p:nvGrpSpPr>
          <p:grpSpPr>
            <a:xfrm>
              <a:off x="8364241" y="2276409"/>
              <a:ext cx="3773869" cy="1250377"/>
              <a:chOff x="8364241" y="2276409"/>
              <a:chExt cx="3773869" cy="125037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0806BED-0DB0-FD30-1CDB-B2FF4BE4BB66}"/>
                  </a:ext>
                </a:extLst>
              </p:cNvPr>
              <p:cNvGrpSpPr/>
              <p:nvPr/>
            </p:nvGrpSpPr>
            <p:grpSpPr>
              <a:xfrm>
                <a:off x="8491389" y="2764839"/>
                <a:ext cx="3646721" cy="761947"/>
                <a:chOff x="8491389" y="2764839"/>
                <a:chExt cx="3646721" cy="761947"/>
              </a:xfrm>
            </p:grpSpPr>
            <p:sp>
              <p:nvSpPr>
                <p:cNvPr id="23" name="Espace réservé du texte 2">
                  <a:extLst>
                    <a:ext uri="{FF2B5EF4-FFF2-40B4-BE49-F238E27FC236}">
                      <a16:creationId xmlns:a16="http://schemas.microsoft.com/office/drawing/2014/main" id="{D557DCA0-AD10-C0EF-117A-67791A4D47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91389" y="2764839"/>
                  <a:ext cx="2901775" cy="76194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dirty="0"/>
                    <a:t>Python script creates logs via </a:t>
                  </a:r>
                  <a:r>
                    <a:rPr lang="en-US" sz="2000" dirty="0" err="1"/>
                    <a:t>ModBus</a:t>
                  </a:r>
                  <a:r>
                    <a:rPr lang="en-US" sz="2000" dirty="0"/>
                    <a:t> comm. </a:t>
                  </a:r>
                </a:p>
              </p:txBody>
            </p:sp>
            <p:pic>
              <p:nvPicPr>
                <p:cNvPr id="81" name="url?sa=i&amp;rct=j&amp;q=&amp;esrc=s&amp;source=images&amp;cd=&amp;cad=rja&amp;docid=7Xo8VLucSkgh-M&amp;tbnid=CLHm9tS1W8JgMM-&amp;ved=0CAUQjRw&amp;url=http%3A%2F%2Fwww.ens-lyon.fr%2Fen%2Fweb%2Fnav%2Farticle.php%3Fid%3D310&amp;ei=KwIbUtLsBMPStAb.png" descr="url?sa=i&amp;rct=j&amp;q=&amp;esrc=s&amp;source=images&amp;cd=&amp;cad=rja&amp;docid=7Xo8VLucSkgh-M&amp;tbnid=CLHm9tS1W8JgMM-&amp;ved=0CAUQjRw&amp;url=http%3A%2F%2Fwww.ens-lyon.fr%2Fen%2Fweb%2Fnav%2Farticle.php%3Fid%3D310&amp;ei=KwIbUtLsBMPStAb.png">
                  <a:extLst>
                    <a:ext uri="{FF2B5EF4-FFF2-40B4-BE49-F238E27FC236}">
                      <a16:creationId xmlns:a16="http://schemas.microsoft.com/office/drawing/2014/main" id="{87C64A18-1907-49DC-68EA-7C2C3965E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29239" r="30144"/>
                <a:stretch/>
              </p:blipFill>
              <p:spPr>
                <a:xfrm>
                  <a:off x="11536781" y="2795486"/>
                  <a:ext cx="601329" cy="559908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68008FB-AB1B-CC4D-81CE-C474DC286B3A}"/>
                  </a:ext>
                </a:extLst>
              </p:cNvPr>
              <p:cNvGrpSpPr/>
              <p:nvPr/>
            </p:nvGrpSpPr>
            <p:grpSpPr>
              <a:xfrm>
                <a:off x="8364241" y="2276409"/>
                <a:ext cx="3338771" cy="426838"/>
                <a:chOff x="8185518" y="2301216"/>
                <a:chExt cx="3338771" cy="426838"/>
              </a:xfrm>
            </p:grpSpPr>
            <p:pic>
              <p:nvPicPr>
                <p:cNvPr id="18" name="Picture 17" descr="A blue and white sign&#10;&#10;Description automatically generated">
                  <a:extLst>
                    <a:ext uri="{FF2B5EF4-FFF2-40B4-BE49-F238E27FC236}">
                      <a16:creationId xmlns:a16="http://schemas.microsoft.com/office/drawing/2014/main" id="{0C7B6699-8746-EC41-E4AB-33F353C51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5518" y="2301216"/>
                  <a:ext cx="1067097" cy="426838"/>
                </a:xfrm>
                <a:prstGeom prst="rect">
                  <a:avLst/>
                </a:prstGeom>
              </p:spPr>
            </p:pic>
            <p:sp>
              <p:nvSpPr>
                <p:cNvPr id="32" name="Espace réservé du texte 2">
                  <a:extLst>
                    <a:ext uri="{FF2B5EF4-FFF2-40B4-BE49-F238E27FC236}">
                      <a16:creationId xmlns:a16="http://schemas.microsoft.com/office/drawing/2014/main" id="{B59936D6-5012-1B8F-0242-783D1A5229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143954" y="2320368"/>
                  <a:ext cx="2380335" cy="3591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2000" u="sng" dirty="0"/>
                    <a:t>Compressor info</a:t>
                  </a:r>
                  <a:endParaRPr lang="en-US" sz="1800" dirty="0"/>
                </a:p>
              </p:txBody>
            </p:sp>
          </p:grpSp>
        </p:grpSp>
        <p:pic>
          <p:nvPicPr>
            <p:cNvPr id="49" name="Picture 48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4BE4DA83-551E-27DF-A229-AF097BFA0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334" y="4445009"/>
              <a:ext cx="201060" cy="221250"/>
            </a:xfrm>
            <a:prstGeom prst="rect">
              <a:avLst/>
            </a:prstGeom>
          </p:spPr>
        </p:pic>
      </p:grpSp>
      <p:grpSp>
        <p:nvGrpSpPr>
          <p:cNvPr id="14351" name="Group 14350">
            <a:extLst>
              <a:ext uri="{FF2B5EF4-FFF2-40B4-BE49-F238E27FC236}">
                <a16:creationId xmlns:a16="http://schemas.microsoft.com/office/drawing/2014/main" id="{4CB7A896-76FA-42AF-01A5-8BD5AAF95AF4}"/>
              </a:ext>
            </a:extLst>
          </p:cNvPr>
          <p:cNvGrpSpPr/>
          <p:nvPr/>
        </p:nvGrpSpPr>
        <p:grpSpPr>
          <a:xfrm>
            <a:off x="526949" y="3623024"/>
            <a:ext cx="11620459" cy="1430037"/>
            <a:chOff x="526949" y="3623024"/>
            <a:chExt cx="11620459" cy="1430037"/>
          </a:xfrm>
        </p:grpSpPr>
        <p:grpSp>
          <p:nvGrpSpPr>
            <p:cNvPr id="14344" name="Group 14343">
              <a:extLst>
                <a:ext uri="{FF2B5EF4-FFF2-40B4-BE49-F238E27FC236}">
                  <a16:creationId xmlns:a16="http://schemas.microsoft.com/office/drawing/2014/main" id="{CB65DD0B-DEBA-7966-911A-B1D831213828}"/>
                </a:ext>
              </a:extLst>
            </p:cNvPr>
            <p:cNvGrpSpPr/>
            <p:nvPr/>
          </p:nvGrpSpPr>
          <p:grpSpPr>
            <a:xfrm>
              <a:off x="8500687" y="3623024"/>
              <a:ext cx="3646721" cy="1430037"/>
              <a:chOff x="8500687" y="3623024"/>
              <a:chExt cx="3646721" cy="1430037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F907A44-23BC-F0D3-9891-40891E6EC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1573" y="3623024"/>
                <a:ext cx="302410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Espace réservé du texte 2">
                <a:extLst>
                  <a:ext uri="{FF2B5EF4-FFF2-40B4-BE49-F238E27FC236}">
                    <a16:creationId xmlns:a16="http://schemas.microsoft.com/office/drawing/2014/main" id="{58FF10F2-0E92-A094-2557-890CF87842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0687" y="4291114"/>
                <a:ext cx="2901775" cy="76194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/>
                  <a:t>Scrapes UPS details via local web-interface</a:t>
                </a:r>
              </a:p>
            </p:txBody>
          </p:sp>
          <p:pic>
            <p:nvPicPr>
              <p:cNvPr id="14336" name="url?sa=i&amp;rct=j&amp;q=&amp;esrc=s&amp;source=images&amp;cd=&amp;cad=rja&amp;docid=7Xo8VLucSkgh-M&amp;tbnid=CLHm9tS1W8JgMM-&amp;ved=0CAUQjRw&amp;url=http%3A%2F%2Fwww.ens-lyon.fr%2Fen%2Fweb%2Fnav%2Farticle.php%3Fid%3D310&amp;ei=KwIbUtLsBMPStAb.png" descr="url?sa=i&amp;rct=j&amp;q=&amp;esrc=s&amp;source=images&amp;cd=&amp;cad=rja&amp;docid=7Xo8VLucSkgh-M&amp;tbnid=CLHm9tS1W8JgMM-&amp;ved=0CAUQjRw&amp;url=http%3A%2F%2Fwww.ens-lyon.fr%2Fen%2Fweb%2Fnav%2Farticle.php%3Fid%3D310&amp;ei=KwIbUtLsBMPStAb.png">
                <a:extLst>
                  <a:ext uri="{FF2B5EF4-FFF2-40B4-BE49-F238E27FC236}">
                    <a16:creationId xmlns:a16="http://schemas.microsoft.com/office/drawing/2014/main" id="{68032273-B731-3B55-83F8-2AEF3E74B4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29239" r="30144"/>
              <a:stretch/>
            </p:blipFill>
            <p:spPr>
              <a:xfrm>
                <a:off x="11546079" y="4063336"/>
                <a:ext cx="601329" cy="559908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4338" name="Espace réservé du texte 2">
                <a:extLst>
                  <a:ext uri="{FF2B5EF4-FFF2-40B4-BE49-F238E27FC236}">
                    <a16:creationId xmlns:a16="http://schemas.microsoft.com/office/drawing/2014/main" id="{9F9F14E8-C658-33C5-2F59-40EC15F52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91002" y="3806557"/>
                <a:ext cx="1727911" cy="35915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u="sng" dirty="0"/>
                  <a:t>UPS info </a:t>
                </a:r>
                <a:endParaRPr lang="en-US" sz="1800" dirty="0"/>
              </a:p>
            </p:txBody>
          </p:sp>
          <p:pic>
            <p:nvPicPr>
              <p:cNvPr id="15362" name="Picture 2" descr="Modular UPS System | Uninterruptible Power Supply | Sicon">
                <a:extLst>
                  <a:ext uri="{FF2B5EF4-FFF2-40B4-BE49-F238E27FC236}">
                    <a16:creationId xmlns:a16="http://schemas.microsoft.com/office/drawing/2014/main" id="{8786F781-4581-D544-CFC9-A16A296D52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91" r="33372"/>
              <a:stretch/>
            </p:blipFill>
            <p:spPr bwMode="auto">
              <a:xfrm>
                <a:off x="8852180" y="3675466"/>
                <a:ext cx="295051" cy="628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341" name="Picture 14340" descr="A black and white drawing of a rectangle with a plug and a wire&#10;&#10;Description automatically generated">
              <a:extLst>
                <a:ext uri="{FF2B5EF4-FFF2-40B4-BE49-F238E27FC236}">
                  <a16:creationId xmlns:a16="http://schemas.microsoft.com/office/drawing/2014/main" id="{7644F0CA-078B-455C-5A5A-EF3BB7C4B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49" y="4360338"/>
              <a:ext cx="426551" cy="483424"/>
            </a:xfrm>
            <a:prstGeom prst="rect">
              <a:avLst/>
            </a:prstGeom>
          </p:spPr>
        </p:pic>
        <p:pic>
          <p:nvPicPr>
            <p:cNvPr id="14342" name="Picture 14341" descr="A blue cube with black outline&#10;&#10;Description automatically generated">
              <a:extLst>
                <a:ext uri="{FF2B5EF4-FFF2-40B4-BE49-F238E27FC236}">
                  <a16:creationId xmlns:a16="http://schemas.microsoft.com/office/drawing/2014/main" id="{3ED958E2-80A5-C513-D71D-814C7CCAE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12" y="4703382"/>
              <a:ext cx="201060" cy="221250"/>
            </a:xfrm>
            <a:prstGeom prst="rect">
              <a:avLst/>
            </a:prstGeom>
          </p:spPr>
        </p:pic>
      </p:grpSp>
      <p:grpSp>
        <p:nvGrpSpPr>
          <p:cNvPr id="14358" name="Group 14357">
            <a:extLst>
              <a:ext uri="{FF2B5EF4-FFF2-40B4-BE49-F238E27FC236}">
                <a16:creationId xmlns:a16="http://schemas.microsoft.com/office/drawing/2014/main" id="{C30A33AF-3453-428B-EC78-DCF295DA32C3}"/>
              </a:ext>
            </a:extLst>
          </p:cNvPr>
          <p:cNvGrpSpPr/>
          <p:nvPr/>
        </p:nvGrpSpPr>
        <p:grpSpPr>
          <a:xfrm>
            <a:off x="807709" y="3886089"/>
            <a:ext cx="11339699" cy="2640556"/>
            <a:chOff x="807709" y="3886089"/>
            <a:chExt cx="11339699" cy="2640556"/>
          </a:xfrm>
        </p:grpSpPr>
        <p:grpSp>
          <p:nvGrpSpPr>
            <p:cNvPr id="14356" name="Group 14355">
              <a:extLst>
                <a:ext uri="{FF2B5EF4-FFF2-40B4-BE49-F238E27FC236}">
                  <a16:creationId xmlns:a16="http://schemas.microsoft.com/office/drawing/2014/main" id="{78506675-2483-C6A6-F920-B913A3B02125}"/>
                </a:ext>
              </a:extLst>
            </p:cNvPr>
            <p:cNvGrpSpPr/>
            <p:nvPr/>
          </p:nvGrpSpPr>
          <p:grpSpPr>
            <a:xfrm>
              <a:off x="807709" y="3886089"/>
              <a:ext cx="593956" cy="389634"/>
              <a:chOff x="807709" y="3886089"/>
              <a:chExt cx="593956" cy="389634"/>
            </a:xfrm>
          </p:grpSpPr>
          <p:pic>
            <p:nvPicPr>
              <p:cNvPr id="14352" name="Picture 14351" descr="A black and white drawing of a circuit board&#10;&#10;Description automatically generated">
                <a:extLst>
                  <a:ext uri="{FF2B5EF4-FFF2-40B4-BE49-F238E27FC236}">
                    <a16:creationId xmlns:a16="http://schemas.microsoft.com/office/drawing/2014/main" id="{F683CECD-E0D3-8E24-A4E3-FC2559300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709" y="3886089"/>
                <a:ext cx="383685" cy="389634"/>
              </a:xfrm>
              <a:prstGeom prst="rect">
                <a:avLst/>
              </a:prstGeom>
            </p:spPr>
          </p:pic>
          <p:pic>
            <p:nvPicPr>
              <p:cNvPr id="14353" name="Picture 14352" descr="A blue cube with black outline&#10;&#10;Description automatically generated">
                <a:extLst>
                  <a:ext uri="{FF2B5EF4-FFF2-40B4-BE49-F238E27FC236}">
                    <a16:creationId xmlns:a16="http://schemas.microsoft.com/office/drawing/2014/main" id="{CB829684-4F6E-D630-A2F8-AA94C06C1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0605" y="4042013"/>
                <a:ext cx="201060" cy="221250"/>
              </a:xfrm>
              <a:prstGeom prst="rect">
                <a:avLst/>
              </a:prstGeom>
            </p:spPr>
          </p:pic>
        </p:grpSp>
        <p:grpSp>
          <p:nvGrpSpPr>
            <p:cNvPr id="14357" name="Group 14356">
              <a:extLst>
                <a:ext uri="{FF2B5EF4-FFF2-40B4-BE49-F238E27FC236}">
                  <a16:creationId xmlns:a16="http://schemas.microsoft.com/office/drawing/2014/main" id="{BA1F15BA-87F8-22D4-3C43-A12E3718A628}"/>
                </a:ext>
              </a:extLst>
            </p:cNvPr>
            <p:cNvGrpSpPr/>
            <p:nvPr/>
          </p:nvGrpSpPr>
          <p:grpSpPr>
            <a:xfrm>
              <a:off x="8479617" y="5096608"/>
              <a:ext cx="3667791" cy="1430037"/>
              <a:chOff x="8479617" y="5096608"/>
              <a:chExt cx="3667791" cy="1430037"/>
            </a:xfrm>
          </p:grpSpPr>
          <p:cxnSp>
            <p:nvCxnSpPr>
              <p:cNvPr id="14346" name="Straight Connector 14345">
                <a:extLst>
                  <a:ext uri="{FF2B5EF4-FFF2-40B4-BE49-F238E27FC236}">
                    <a16:creationId xmlns:a16="http://schemas.microsoft.com/office/drawing/2014/main" id="{4B05BEA4-1104-733C-3E13-2DE2374E5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275" y="5096608"/>
                <a:ext cx="302410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47" name="Espace réservé du texte 2">
                <a:extLst>
                  <a:ext uri="{FF2B5EF4-FFF2-40B4-BE49-F238E27FC236}">
                    <a16:creationId xmlns:a16="http://schemas.microsoft.com/office/drawing/2014/main" id="{805877C0-BFE1-3B7F-F2EC-4738B381F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9617" y="5764698"/>
                <a:ext cx="3213970" cy="76194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/>
                  <a:t>Temp, humidity &amp; pressure via custom Arduino API</a:t>
                </a:r>
              </a:p>
            </p:txBody>
          </p:sp>
          <p:pic>
            <p:nvPicPr>
              <p:cNvPr id="14348" name="url?sa=i&amp;rct=j&amp;q=&amp;esrc=s&amp;source=images&amp;cd=&amp;cad=rja&amp;docid=7Xo8VLucSkgh-M&amp;tbnid=CLHm9tS1W8JgMM-&amp;ved=0CAUQjRw&amp;url=http%3A%2F%2Fwww.ens-lyon.fr%2Fen%2Fweb%2Fnav%2Farticle.php%3Fid%3D310&amp;ei=KwIbUtLsBMPStAb.png" descr="url?sa=i&amp;rct=j&amp;q=&amp;esrc=s&amp;source=images&amp;cd=&amp;cad=rja&amp;docid=7Xo8VLucSkgh-M&amp;tbnid=CLHm9tS1W8JgMM-&amp;ved=0CAUQjRw&amp;url=http%3A%2F%2Fwww.ens-lyon.fr%2Fen%2Fweb%2Fnav%2Farticle.php%3Fid%3D310&amp;ei=KwIbUtLsBMPStAb.png">
                <a:extLst>
                  <a:ext uri="{FF2B5EF4-FFF2-40B4-BE49-F238E27FC236}">
                    <a16:creationId xmlns:a16="http://schemas.microsoft.com/office/drawing/2014/main" id="{6909AF4C-1547-905F-64E0-3C129F4AE8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29239" r="30144"/>
              <a:stretch/>
            </p:blipFill>
            <p:spPr>
              <a:xfrm>
                <a:off x="11546079" y="5286110"/>
                <a:ext cx="601329" cy="559908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14355" name="Group 14354">
                <a:extLst>
                  <a:ext uri="{FF2B5EF4-FFF2-40B4-BE49-F238E27FC236}">
                    <a16:creationId xmlns:a16="http://schemas.microsoft.com/office/drawing/2014/main" id="{5CA1D3DB-A20B-B3AE-F7CA-1ECBB6A1ADA6}"/>
                  </a:ext>
                </a:extLst>
              </p:cNvPr>
              <p:cNvGrpSpPr/>
              <p:nvPr/>
            </p:nvGrpSpPr>
            <p:grpSpPr>
              <a:xfrm>
                <a:off x="8479617" y="5185307"/>
                <a:ext cx="3103819" cy="548822"/>
                <a:chOff x="8479617" y="5294164"/>
                <a:chExt cx="3103819" cy="548822"/>
              </a:xfrm>
            </p:grpSpPr>
            <p:sp>
              <p:nvSpPr>
                <p:cNvPr id="14349" name="Espace réservé du texte 2">
                  <a:extLst>
                    <a:ext uri="{FF2B5EF4-FFF2-40B4-BE49-F238E27FC236}">
                      <a16:creationId xmlns:a16="http://schemas.microsoft.com/office/drawing/2014/main" id="{4249D631-B3CB-5D63-11E6-F6A1C6A8B4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62129" y="5388998"/>
                  <a:ext cx="2521307" cy="3591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sz="2000" u="sng" dirty="0"/>
                    <a:t>NMR Hall Env. sensor</a:t>
                  </a:r>
                  <a:endParaRPr lang="en-US" sz="1800" dirty="0"/>
                </a:p>
              </p:txBody>
            </p:sp>
            <p:pic>
              <p:nvPicPr>
                <p:cNvPr id="15366" name="Picture 6" descr="Arduino Uno CMS A000073 Arduino - Arduino Classiques | GO TRONIC">
                  <a:extLst>
                    <a:ext uri="{FF2B5EF4-FFF2-40B4-BE49-F238E27FC236}">
                      <a16:creationId xmlns:a16="http://schemas.microsoft.com/office/drawing/2014/main" id="{4508399D-FA1E-A1C3-95DF-952E79F71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79617" y="5294164"/>
                  <a:ext cx="732705" cy="5488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78426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MRLab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27373</TotalTime>
  <Words>596</Words>
  <Application>Microsoft Macintosh PowerPoint</Application>
  <PresentationFormat>Widescreen</PresentationFormat>
  <Paragraphs>157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</vt:lpstr>
      <vt:lpstr>Calibri</vt:lpstr>
      <vt:lpstr>Helvetica Neue</vt:lpstr>
      <vt:lpstr>Helvetica Neue Medium</vt:lpstr>
      <vt:lpstr>Wingdings</vt:lpstr>
      <vt:lpstr>HMRLab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SCANS Dashboard: Summary</vt:lpstr>
      <vt:lpstr>SCANS Dashboard: Cryogen metrics</vt:lpstr>
      <vt:lpstr>SCANS Dashboard: Spectrometer metrics</vt:lpstr>
      <vt:lpstr>SCANS Dashboard: Workstation metrics</vt:lpstr>
      <vt:lpstr>SCANS: Current Automated Alerts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morgan</dc:creator>
  <cp:lastModifiedBy>James Tolchard</cp:lastModifiedBy>
  <cp:revision>1108</cp:revision>
  <dcterms:created xsi:type="dcterms:W3CDTF">2018-06-04T18:55:41Z</dcterms:created>
  <dcterms:modified xsi:type="dcterms:W3CDTF">2024-06-26T05:17:32Z</dcterms:modified>
</cp:coreProperties>
</file>